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4"/>
  </p:notesMasterIdLst>
  <p:sldIdLst>
    <p:sldId id="270" r:id="rId2"/>
    <p:sldId id="289" r:id="rId3"/>
    <p:sldId id="258" r:id="rId4"/>
    <p:sldId id="260" r:id="rId5"/>
    <p:sldId id="262" r:id="rId6"/>
    <p:sldId id="267" r:id="rId7"/>
    <p:sldId id="264" r:id="rId8"/>
    <p:sldId id="265" r:id="rId9"/>
    <p:sldId id="259" r:id="rId10"/>
    <p:sldId id="283" r:id="rId11"/>
    <p:sldId id="284" r:id="rId12"/>
    <p:sldId id="266" r:id="rId13"/>
    <p:sldId id="269" r:id="rId14"/>
    <p:sldId id="280" r:id="rId15"/>
    <p:sldId id="271" r:id="rId16"/>
    <p:sldId id="263" r:id="rId17"/>
    <p:sldId id="261" r:id="rId18"/>
    <p:sldId id="272" r:id="rId19"/>
    <p:sldId id="293" r:id="rId20"/>
    <p:sldId id="274" r:id="rId21"/>
    <p:sldId id="275" r:id="rId22"/>
    <p:sldId id="276" r:id="rId23"/>
    <p:sldId id="277" r:id="rId24"/>
    <p:sldId id="278" r:id="rId25"/>
    <p:sldId id="279" r:id="rId26"/>
    <p:sldId id="285" r:id="rId27"/>
    <p:sldId id="290" r:id="rId28"/>
    <p:sldId id="292" r:id="rId29"/>
    <p:sldId id="291" r:id="rId30"/>
    <p:sldId id="282" r:id="rId31"/>
    <p:sldId id="286" r:id="rId32"/>
    <p:sldId id="287" r:id="rId3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4A2"/>
    <a:srgbClr val="D3D4A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E5434AF-8BEA-4D16-A398-F468C551CB4A}" type="datetimeFigureOut">
              <a:rPr lang="he-IL" smtClean="0"/>
              <a:pPr/>
              <a:t>י"ח/אלול/תשע"א</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34A0B25-018C-4F0B-AD50-2C839084CE0C}"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5" name="מלבן מעוגל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מלבן מעוגל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כותרת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he-IL" smtClean="0"/>
              <a:t>לחץ כדי לערוך סגנון כותרת של תבנית בסיס</a:t>
            </a:r>
            <a:endParaRPr kumimoji="0" lang="en-US"/>
          </a:p>
        </p:txBody>
      </p:sp>
      <p:sp>
        <p:nvSpPr>
          <p:cNvPr id="20" name="כותרת משנה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smtClean="0"/>
              <a:t>לחץ כדי לערוך סגנון כותרת משנה של תבנית בסיס</a:t>
            </a:r>
            <a:endParaRPr kumimoji="0" lang="en-US"/>
          </a:p>
        </p:txBody>
      </p:sp>
      <p:sp>
        <p:nvSpPr>
          <p:cNvPr id="19" name="מציין מיקום של תאריך 18"/>
          <p:cNvSpPr>
            <a:spLocks noGrp="1"/>
          </p:cNvSpPr>
          <p:nvPr>
            <p:ph type="dt" sz="half" idx="10"/>
          </p:nvPr>
        </p:nvSpPr>
        <p:spPr/>
        <p:txBody>
          <a:bodyPr/>
          <a:lstStyle>
            <a:extLst/>
          </a:lstStyle>
          <a:p>
            <a:fld id="{D293624E-87BA-4FD0-8B27-EFB79451C40B}" type="datetimeFigureOut">
              <a:rPr lang="he-IL" smtClean="0"/>
              <a:pPr/>
              <a:t>י"ח/אלול/תשע"א</a:t>
            </a:fld>
            <a:endParaRPr lang="he-IL"/>
          </a:p>
        </p:txBody>
      </p:sp>
      <p:sp>
        <p:nvSpPr>
          <p:cNvPr id="8" name="מציין מיקום של כותרת תחתונה 7"/>
          <p:cNvSpPr>
            <a:spLocks noGrp="1"/>
          </p:cNvSpPr>
          <p:nvPr>
            <p:ph type="ftr" sz="quarter" idx="11"/>
          </p:nvPr>
        </p:nvSpPr>
        <p:spPr/>
        <p:txBody>
          <a:bodyPr/>
          <a:lstStyle>
            <a:extLst/>
          </a:lstStyle>
          <a:p>
            <a:endParaRPr lang="he-IL"/>
          </a:p>
        </p:txBody>
      </p:sp>
      <p:sp>
        <p:nvSpPr>
          <p:cNvPr id="11" name="מציין מיקום של מספר שקופית 10"/>
          <p:cNvSpPr>
            <a:spLocks noGrp="1"/>
          </p:cNvSpPr>
          <p:nvPr>
            <p:ph type="sldNum" sz="quarter" idx="12"/>
          </p:nvPr>
        </p:nvSpPr>
        <p:spPr/>
        <p:txBody>
          <a:bodyPr/>
          <a:lstStyle>
            <a:extLst/>
          </a:lstStyle>
          <a:p>
            <a:fld id="{3161E789-EC99-4110-A723-F444B28F25C8}"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502920" y="4983480"/>
            <a:ext cx="8183880" cy="1051560"/>
          </a:xfrm>
        </p:spPr>
        <p:txBody>
          <a:bodyPr/>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502920" y="530352"/>
            <a:ext cx="8183880" cy="4187952"/>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D293624E-87BA-4FD0-8B27-EFB79451C40B}" type="datetimeFigureOut">
              <a:rPr lang="he-IL" smtClean="0"/>
              <a:pPr/>
              <a:t>י"ח/אלול/תשע"א</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3161E789-EC99-4110-A723-F444B28F25C8}"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533404"/>
            <a:ext cx="1981200" cy="5257799"/>
          </a:xfrm>
        </p:spPr>
        <p:txBody>
          <a:bodyPr vert="eaVert"/>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533400" y="533402"/>
            <a:ext cx="5943600" cy="5257801"/>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D293624E-87BA-4FD0-8B27-EFB79451C40B}" type="datetimeFigureOut">
              <a:rPr lang="he-IL" smtClean="0"/>
              <a:pPr/>
              <a:t>י"ח/אלול/תשע"א</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3161E789-EC99-4110-A723-F444B28F25C8}"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02920" y="4983480"/>
            <a:ext cx="8183880" cy="1051560"/>
          </a:xfrm>
        </p:spPr>
        <p:txBody>
          <a:bodyPr/>
          <a:lstStyle>
            <a:extLst/>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idx="1"/>
          </p:nvPr>
        </p:nvSpPr>
        <p:spPr>
          <a:xfrm>
            <a:off x="502920" y="530352"/>
            <a:ext cx="8183880" cy="4187952"/>
          </a:xfrm>
        </p:spPr>
        <p:txBody>
          <a:bodyPr/>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D293624E-87BA-4FD0-8B27-EFB79451C40B}" type="datetimeFigureOut">
              <a:rPr lang="he-IL" smtClean="0"/>
              <a:pPr/>
              <a:t>י"ח/אלול/תשע"א</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3161E789-EC99-4110-A723-F444B28F25C8}"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14" name="מלבן מעוגל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מלבן מעוגל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כותרת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extLst/>
          </a:lstStyle>
          <a:p>
            <a:fld id="{D293624E-87BA-4FD0-8B27-EFB79451C40B}" type="datetimeFigureOut">
              <a:rPr lang="he-IL" smtClean="0"/>
              <a:pPr/>
              <a:t>י"ח/אלול/תשע"א</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3161E789-EC99-4110-A723-F444B28F25C8}"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fld id="{D293624E-87BA-4FD0-8B27-EFB79451C40B}" type="datetimeFigureOut">
              <a:rPr lang="he-IL" smtClean="0"/>
              <a:pPr/>
              <a:t>י"ח/אלול/תשע"א</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3161E789-EC99-4110-A723-F444B28F25C8}"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502920" y="4983480"/>
            <a:ext cx="8183880" cy="1051560"/>
          </a:xfrm>
        </p:spPr>
        <p:txBody>
          <a:bodyPr anchor="b"/>
          <a:lstStyle>
            <a:lvl1pPr>
              <a:defRPr b="1"/>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extLst/>
          </a:lstStyle>
          <a:p>
            <a:fld id="{D293624E-87BA-4FD0-8B27-EFB79451C40B}" type="datetimeFigureOut">
              <a:rPr lang="he-IL" smtClean="0"/>
              <a:pPr/>
              <a:t>י"ח/אלול/תשע"א</a:t>
            </a:fld>
            <a:endParaRPr lang="he-IL"/>
          </a:p>
        </p:txBody>
      </p:sp>
      <p:sp>
        <p:nvSpPr>
          <p:cNvPr id="8" name="מציין מיקום של כותרת תחתונה 7"/>
          <p:cNvSpPr>
            <a:spLocks noGrp="1"/>
          </p:cNvSpPr>
          <p:nvPr>
            <p:ph type="ftr" sz="quarter" idx="11"/>
          </p:nvPr>
        </p:nvSpPr>
        <p:spPr/>
        <p:txBody>
          <a:bodyPr/>
          <a:lstStyle>
            <a:extLst/>
          </a:lstStyle>
          <a:p>
            <a:endParaRPr lang="he-IL"/>
          </a:p>
        </p:txBody>
      </p:sp>
      <p:sp>
        <p:nvSpPr>
          <p:cNvPr id="9" name="מציין מיקום של מספר שקופית 8"/>
          <p:cNvSpPr>
            <a:spLocks noGrp="1"/>
          </p:cNvSpPr>
          <p:nvPr>
            <p:ph type="sldNum" sz="quarter" idx="12"/>
          </p:nvPr>
        </p:nvSpPr>
        <p:spPr/>
        <p:txBody>
          <a:bodyPr/>
          <a:lstStyle>
            <a:extLst/>
          </a:lstStyle>
          <a:p>
            <a:fld id="{3161E789-EC99-4110-A723-F444B28F25C8}"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extLst/>
          </a:lstStyle>
          <a:p>
            <a:fld id="{D293624E-87BA-4FD0-8B27-EFB79451C40B}" type="datetimeFigureOut">
              <a:rPr lang="he-IL" smtClean="0"/>
              <a:pPr/>
              <a:t>י"ח/אלול/תשע"א</a:t>
            </a:fld>
            <a:endParaRPr lang="he-IL"/>
          </a:p>
        </p:txBody>
      </p:sp>
      <p:sp>
        <p:nvSpPr>
          <p:cNvPr id="4" name="מציין מיקום של כותרת תחתונה 3"/>
          <p:cNvSpPr>
            <a:spLocks noGrp="1"/>
          </p:cNvSpPr>
          <p:nvPr>
            <p:ph type="ftr" sz="quarter" idx="11"/>
          </p:nvPr>
        </p:nvSpPr>
        <p:spPr/>
        <p:txBody>
          <a:bodyPr/>
          <a:lstStyle>
            <a:extLst/>
          </a:lstStyle>
          <a:p>
            <a:endParaRPr lang="he-IL"/>
          </a:p>
        </p:txBody>
      </p:sp>
      <p:sp>
        <p:nvSpPr>
          <p:cNvPr id="5" name="מציין מיקום של מספר שקופית 4"/>
          <p:cNvSpPr>
            <a:spLocks noGrp="1"/>
          </p:cNvSpPr>
          <p:nvPr>
            <p:ph type="sldNum" sz="quarter" idx="12"/>
          </p:nvPr>
        </p:nvSpPr>
        <p:spPr/>
        <p:txBody>
          <a:bodyPr/>
          <a:lstStyle>
            <a:extLst/>
          </a:lstStyle>
          <a:p>
            <a:fld id="{3161E789-EC99-4110-A723-F444B28F25C8}"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7" name="מלבן מעוגל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מציין מיקום של תאריך 1"/>
          <p:cNvSpPr>
            <a:spLocks noGrp="1"/>
          </p:cNvSpPr>
          <p:nvPr>
            <p:ph type="dt" sz="half" idx="10"/>
          </p:nvPr>
        </p:nvSpPr>
        <p:spPr/>
        <p:txBody>
          <a:bodyPr/>
          <a:lstStyle>
            <a:extLst/>
          </a:lstStyle>
          <a:p>
            <a:fld id="{D293624E-87BA-4FD0-8B27-EFB79451C40B}" type="datetimeFigureOut">
              <a:rPr lang="he-IL" smtClean="0"/>
              <a:pPr/>
              <a:t>י"ח/אלול/תשע"א</a:t>
            </a:fld>
            <a:endParaRPr lang="he-IL"/>
          </a:p>
        </p:txBody>
      </p:sp>
      <p:sp>
        <p:nvSpPr>
          <p:cNvPr id="3" name="מציין מיקום של כותרת תחתונה 2"/>
          <p:cNvSpPr>
            <a:spLocks noGrp="1"/>
          </p:cNvSpPr>
          <p:nvPr>
            <p:ph type="ftr" sz="quarter" idx="11"/>
          </p:nvPr>
        </p:nvSpPr>
        <p:spPr/>
        <p:txBody>
          <a:bodyPr/>
          <a:lstStyle>
            <a:extLst/>
          </a:lstStyle>
          <a:p>
            <a:endParaRPr lang="he-IL"/>
          </a:p>
        </p:txBody>
      </p:sp>
      <p:sp>
        <p:nvSpPr>
          <p:cNvPr id="4" name="מציין מיקום של מספר שקופית 3"/>
          <p:cNvSpPr>
            <a:spLocks noGrp="1"/>
          </p:cNvSpPr>
          <p:nvPr>
            <p:ph type="sldNum" sz="quarter" idx="12"/>
          </p:nvPr>
        </p:nvSpPr>
        <p:spPr/>
        <p:txBody>
          <a:bodyPr/>
          <a:lstStyle>
            <a:extLst/>
          </a:lstStyle>
          <a:p>
            <a:fld id="{3161E789-EC99-4110-A723-F444B28F25C8}"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fld id="{D293624E-87BA-4FD0-8B27-EFB79451C40B}" type="datetimeFigureOut">
              <a:rPr lang="he-IL" smtClean="0"/>
              <a:pPr/>
              <a:t>י"ח/אלול/תשע"א</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3161E789-EC99-4110-A723-F444B28F25C8}"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5" name="מלבן מעוגל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מלבן עם פינה יחידה מעוגלת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כותרת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he-IL" smtClean="0"/>
              <a:t>לחץ כדי לערוך סגנון כותרת של תבנית בסיס</a:t>
            </a:r>
            <a:endParaRPr kumimoji="0" lang="en-US"/>
          </a:p>
        </p:txBody>
      </p:sp>
      <p:sp>
        <p:nvSpPr>
          <p:cNvPr id="4" name="מציין מיקום טקסט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fld id="{D293624E-87BA-4FD0-8B27-EFB79451C40B}" type="datetimeFigureOut">
              <a:rPr lang="he-IL" smtClean="0"/>
              <a:pPr/>
              <a:t>י"ח/אלול/תשע"א</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3161E789-EC99-4110-A723-F444B28F25C8}" type="slidenum">
              <a:rPr lang="he-IL" smtClean="0"/>
              <a:pPr/>
              <a:t>‹#›</a:t>
            </a:fld>
            <a:endParaRPr lang="he-IL"/>
          </a:p>
        </p:txBody>
      </p:sp>
      <p:sp>
        <p:nvSpPr>
          <p:cNvPr id="3" name="מציין מיקום של תמונה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he-IL" smtClean="0"/>
              <a:t>לחץ על הסמל כדי להוסיף תמונה</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מלבן מעוגל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מלבן מעוגל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מציין מיקום של כותרת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he-IL" smtClean="0"/>
              <a:t>לחץ כדי לערוך סגנון כותרת של תבנית בסיס</a:t>
            </a:r>
            <a:endParaRPr kumimoji="0" lang="en-US"/>
          </a:p>
        </p:txBody>
      </p:sp>
      <p:sp>
        <p:nvSpPr>
          <p:cNvPr id="4" name="מציין מיקום טקסט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25" name="מציין מיקום של תאריך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293624E-87BA-4FD0-8B27-EFB79451C40B}" type="datetimeFigureOut">
              <a:rPr lang="he-IL" smtClean="0"/>
              <a:pPr/>
              <a:t>י"ח/אלול/תשע"א</a:t>
            </a:fld>
            <a:endParaRPr lang="he-IL"/>
          </a:p>
        </p:txBody>
      </p:sp>
      <p:sp>
        <p:nvSpPr>
          <p:cNvPr id="18" name="מציין מיקום של כותרת תחתונה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he-IL"/>
          </a:p>
        </p:txBody>
      </p:sp>
      <p:sp>
        <p:nvSpPr>
          <p:cNvPr id="5" name="מציין מיקום של מספר שקופית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161E789-EC99-4110-A723-F444B28F25C8}"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2492896"/>
            <a:ext cx="8183880" cy="1051560"/>
          </a:xfrm>
        </p:spPr>
        <p:txBody>
          <a:bodyPr/>
          <a:lstStyle/>
          <a:p>
            <a:pPr algn="ctr"/>
            <a:r>
              <a:rPr lang="he-IL" dirty="0" smtClean="0"/>
              <a:t>ספר המתכונים של שמוליק...</a:t>
            </a:r>
            <a:endParaRPr lang="he-IL" dirty="0"/>
          </a:p>
        </p:txBody>
      </p:sp>
      <p:sp>
        <p:nvSpPr>
          <p:cNvPr id="5" name="TextBox 4"/>
          <p:cNvSpPr txBox="1"/>
          <p:nvPr/>
        </p:nvSpPr>
        <p:spPr>
          <a:xfrm>
            <a:off x="1763688" y="764704"/>
            <a:ext cx="6120680" cy="369332"/>
          </a:xfrm>
          <a:prstGeom prst="rect">
            <a:avLst/>
          </a:prstGeom>
          <a:noFill/>
        </p:spPr>
        <p:txBody>
          <a:bodyPr wrap="square" rtlCol="1">
            <a:spAutoFit/>
          </a:bodyPr>
          <a:lstStyle/>
          <a:p>
            <a:pPr algn="ctr"/>
            <a:r>
              <a:rPr lang="he-IL" b="1" dirty="0" smtClean="0"/>
              <a:t>לפני שנה חביתה </a:t>
            </a:r>
            <a:r>
              <a:rPr lang="he-IL" b="1" dirty="0" err="1" smtClean="0"/>
              <a:t>היתה</a:t>
            </a:r>
            <a:r>
              <a:rPr lang="he-IL" b="1" dirty="0" smtClean="0"/>
              <a:t> יצירת המופת שלך והיום:</a:t>
            </a:r>
          </a:p>
        </p:txBody>
      </p:sp>
      <p:sp>
        <p:nvSpPr>
          <p:cNvPr id="6" name="TextBox 5"/>
          <p:cNvSpPr txBox="1"/>
          <p:nvPr/>
        </p:nvSpPr>
        <p:spPr>
          <a:xfrm rot="2027692">
            <a:off x="7121995" y="1724673"/>
            <a:ext cx="864096" cy="307777"/>
          </a:xfrm>
          <a:prstGeom prst="rect">
            <a:avLst/>
          </a:prstGeom>
          <a:noFill/>
        </p:spPr>
        <p:txBody>
          <a:bodyPr wrap="square" rtlCol="1">
            <a:spAutoFit/>
          </a:bodyPr>
          <a:lstStyle/>
          <a:p>
            <a:pPr algn="ctr"/>
            <a:r>
              <a:rPr lang="he-IL" sz="1400" dirty="0" smtClean="0"/>
              <a:t>כבד</a:t>
            </a:r>
            <a:endParaRPr lang="he-IL" sz="1400" dirty="0"/>
          </a:p>
        </p:txBody>
      </p:sp>
      <p:sp>
        <p:nvSpPr>
          <p:cNvPr id="7" name="TextBox 6"/>
          <p:cNvSpPr txBox="1"/>
          <p:nvPr/>
        </p:nvSpPr>
        <p:spPr>
          <a:xfrm rot="1323551">
            <a:off x="3068639" y="4476972"/>
            <a:ext cx="1654217" cy="307777"/>
          </a:xfrm>
          <a:prstGeom prst="rect">
            <a:avLst/>
          </a:prstGeom>
          <a:noFill/>
        </p:spPr>
        <p:txBody>
          <a:bodyPr wrap="square" rtlCol="1">
            <a:spAutoFit/>
          </a:bodyPr>
          <a:lstStyle/>
          <a:p>
            <a:pPr algn="ctr"/>
            <a:r>
              <a:rPr lang="he-IL" sz="1400" dirty="0" smtClean="0"/>
              <a:t>מרק תימני</a:t>
            </a:r>
            <a:endParaRPr lang="he-IL" sz="1400" dirty="0"/>
          </a:p>
        </p:txBody>
      </p:sp>
      <p:sp>
        <p:nvSpPr>
          <p:cNvPr id="8" name="TextBox 7"/>
          <p:cNvSpPr txBox="1"/>
          <p:nvPr/>
        </p:nvSpPr>
        <p:spPr>
          <a:xfrm rot="1275892">
            <a:off x="5004048" y="1659577"/>
            <a:ext cx="1656184" cy="307777"/>
          </a:xfrm>
          <a:prstGeom prst="rect">
            <a:avLst/>
          </a:prstGeom>
          <a:noFill/>
        </p:spPr>
        <p:txBody>
          <a:bodyPr wrap="square" rtlCol="1">
            <a:spAutoFit/>
          </a:bodyPr>
          <a:lstStyle/>
          <a:p>
            <a:pPr algn="ctr"/>
            <a:r>
              <a:rPr lang="he-IL" sz="1400" dirty="0" smtClean="0"/>
              <a:t>אינגליש </a:t>
            </a:r>
            <a:r>
              <a:rPr lang="he-IL" sz="1400" dirty="0" err="1" smtClean="0"/>
              <a:t>קייק</a:t>
            </a:r>
            <a:endParaRPr lang="he-IL" sz="1400" dirty="0"/>
          </a:p>
        </p:txBody>
      </p:sp>
      <p:sp>
        <p:nvSpPr>
          <p:cNvPr id="9" name="TextBox 8"/>
          <p:cNvSpPr txBox="1"/>
          <p:nvPr/>
        </p:nvSpPr>
        <p:spPr>
          <a:xfrm rot="20759968">
            <a:off x="5306808" y="2474048"/>
            <a:ext cx="2016224" cy="307777"/>
          </a:xfrm>
          <a:prstGeom prst="rect">
            <a:avLst/>
          </a:prstGeom>
          <a:noFill/>
        </p:spPr>
        <p:txBody>
          <a:bodyPr wrap="square" rtlCol="1">
            <a:spAutoFit/>
          </a:bodyPr>
          <a:lstStyle/>
          <a:p>
            <a:pPr algn="ctr"/>
            <a:r>
              <a:rPr lang="he-IL" sz="1400" dirty="0" smtClean="0"/>
              <a:t>תפו"א בתנור</a:t>
            </a:r>
            <a:endParaRPr lang="he-IL" sz="1400" dirty="0"/>
          </a:p>
        </p:txBody>
      </p:sp>
      <p:sp>
        <p:nvSpPr>
          <p:cNvPr id="10" name="TextBox 9"/>
          <p:cNvSpPr txBox="1"/>
          <p:nvPr/>
        </p:nvSpPr>
        <p:spPr>
          <a:xfrm rot="1205889">
            <a:off x="3365279" y="1764128"/>
            <a:ext cx="1512168" cy="307777"/>
          </a:xfrm>
          <a:prstGeom prst="rect">
            <a:avLst/>
          </a:prstGeom>
          <a:noFill/>
        </p:spPr>
        <p:txBody>
          <a:bodyPr wrap="square" rtlCol="1">
            <a:spAutoFit/>
          </a:bodyPr>
          <a:lstStyle/>
          <a:p>
            <a:pPr algn="ctr"/>
            <a:r>
              <a:rPr lang="he-IL" sz="1400" dirty="0" smtClean="0"/>
              <a:t>עוף בתנור</a:t>
            </a:r>
            <a:endParaRPr lang="he-IL" sz="1400" dirty="0"/>
          </a:p>
        </p:txBody>
      </p:sp>
      <p:sp>
        <p:nvSpPr>
          <p:cNvPr id="11" name="TextBox 10"/>
          <p:cNvSpPr txBox="1"/>
          <p:nvPr/>
        </p:nvSpPr>
        <p:spPr>
          <a:xfrm rot="20241412">
            <a:off x="1187624" y="1803593"/>
            <a:ext cx="1368152" cy="307777"/>
          </a:xfrm>
          <a:prstGeom prst="rect">
            <a:avLst/>
          </a:prstGeom>
          <a:noFill/>
        </p:spPr>
        <p:txBody>
          <a:bodyPr wrap="square" rtlCol="1">
            <a:spAutoFit/>
          </a:bodyPr>
          <a:lstStyle/>
          <a:p>
            <a:pPr algn="ctr"/>
            <a:r>
              <a:rPr lang="he-IL" sz="1400" dirty="0" smtClean="0"/>
              <a:t>עוגת מיץ</a:t>
            </a:r>
            <a:endParaRPr lang="he-IL" sz="1400" dirty="0"/>
          </a:p>
        </p:txBody>
      </p:sp>
      <p:sp>
        <p:nvSpPr>
          <p:cNvPr id="12" name="TextBox 11"/>
          <p:cNvSpPr txBox="1"/>
          <p:nvPr/>
        </p:nvSpPr>
        <p:spPr>
          <a:xfrm>
            <a:off x="1835696" y="2492896"/>
            <a:ext cx="1368152" cy="307777"/>
          </a:xfrm>
          <a:prstGeom prst="rect">
            <a:avLst/>
          </a:prstGeom>
          <a:noFill/>
        </p:spPr>
        <p:txBody>
          <a:bodyPr wrap="square" rtlCol="1">
            <a:spAutoFit/>
          </a:bodyPr>
          <a:lstStyle/>
          <a:p>
            <a:r>
              <a:rPr lang="he-IL" sz="1400" dirty="0" smtClean="0"/>
              <a:t>עוגת גבינה</a:t>
            </a:r>
            <a:endParaRPr lang="he-IL" sz="1400" dirty="0"/>
          </a:p>
        </p:txBody>
      </p:sp>
      <p:sp>
        <p:nvSpPr>
          <p:cNvPr id="13" name="TextBox 12"/>
          <p:cNvSpPr txBox="1"/>
          <p:nvPr/>
        </p:nvSpPr>
        <p:spPr>
          <a:xfrm rot="20434669">
            <a:off x="4594478" y="4180798"/>
            <a:ext cx="1368152" cy="307777"/>
          </a:xfrm>
          <a:prstGeom prst="rect">
            <a:avLst/>
          </a:prstGeom>
          <a:noFill/>
        </p:spPr>
        <p:txBody>
          <a:bodyPr wrap="square" rtlCol="1">
            <a:spAutoFit/>
          </a:bodyPr>
          <a:lstStyle/>
          <a:p>
            <a:r>
              <a:rPr lang="he-IL" sz="1400" dirty="0" smtClean="0"/>
              <a:t>עוגת גזר</a:t>
            </a:r>
            <a:endParaRPr lang="he-IL" sz="1400" dirty="0"/>
          </a:p>
        </p:txBody>
      </p:sp>
      <p:sp>
        <p:nvSpPr>
          <p:cNvPr id="14" name="TextBox 13"/>
          <p:cNvSpPr txBox="1"/>
          <p:nvPr/>
        </p:nvSpPr>
        <p:spPr>
          <a:xfrm rot="1677632">
            <a:off x="6527150" y="4174127"/>
            <a:ext cx="1296144" cy="307777"/>
          </a:xfrm>
          <a:prstGeom prst="rect">
            <a:avLst/>
          </a:prstGeom>
          <a:noFill/>
        </p:spPr>
        <p:txBody>
          <a:bodyPr wrap="square" rtlCol="1">
            <a:spAutoFit/>
          </a:bodyPr>
          <a:lstStyle/>
          <a:p>
            <a:r>
              <a:rPr lang="he-IL" sz="1400" dirty="0" smtClean="0"/>
              <a:t>שקשוקה</a:t>
            </a:r>
            <a:endParaRPr lang="he-IL" sz="1400" dirty="0"/>
          </a:p>
        </p:txBody>
      </p:sp>
      <p:sp>
        <p:nvSpPr>
          <p:cNvPr id="15" name="TextBox 14"/>
          <p:cNvSpPr txBox="1"/>
          <p:nvPr/>
        </p:nvSpPr>
        <p:spPr>
          <a:xfrm rot="20693881">
            <a:off x="1358618" y="4765010"/>
            <a:ext cx="1224136" cy="307777"/>
          </a:xfrm>
          <a:prstGeom prst="rect">
            <a:avLst/>
          </a:prstGeom>
          <a:noFill/>
        </p:spPr>
        <p:txBody>
          <a:bodyPr wrap="square" rtlCol="1">
            <a:spAutoFit/>
          </a:bodyPr>
          <a:lstStyle/>
          <a:p>
            <a:r>
              <a:rPr lang="he-IL" sz="1400" dirty="0" smtClean="0"/>
              <a:t>לחמניות</a:t>
            </a:r>
            <a:endParaRPr lang="he-IL" sz="1400" dirty="0"/>
          </a:p>
        </p:txBody>
      </p:sp>
      <p:sp>
        <p:nvSpPr>
          <p:cNvPr id="16" name="TextBox 15"/>
          <p:cNvSpPr txBox="1"/>
          <p:nvPr/>
        </p:nvSpPr>
        <p:spPr>
          <a:xfrm>
            <a:off x="1547664" y="5301208"/>
            <a:ext cx="6120680" cy="369332"/>
          </a:xfrm>
          <a:prstGeom prst="rect">
            <a:avLst/>
          </a:prstGeom>
          <a:noFill/>
        </p:spPr>
        <p:txBody>
          <a:bodyPr wrap="square" rtlCol="1">
            <a:spAutoFit/>
          </a:bodyPr>
          <a:lstStyle/>
          <a:p>
            <a:pPr algn="ctr"/>
            <a:r>
              <a:rPr lang="he-IL" b="1" dirty="0" smtClean="0"/>
              <a:t>"כי רק הצורך הוא אם כל היצירות"</a:t>
            </a:r>
          </a:p>
        </p:txBody>
      </p:sp>
      <p:sp>
        <p:nvSpPr>
          <p:cNvPr id="17" name="TextBox 16"/>
          <p:cNvSpPr txBox="1"/>
          <p:nvPr/>
        </p:nvSpPr>
        <p:spPr>
          <a:xfrm rot="196384">
            <a:off x="7554672" y="2528474"/>
            <a:ext cx="947423" cy="307777"/>
          </a:xfrm>
          <a:prstGeom prst="rect">
            <a:avLst/>
          </a:prstGeom>
          <a:noFill/>
        </p:spPr>
        <p:txBody>
          <a:bodyPr wrap="square" rtlCol="1">
            <a:spAutoFit/>
          </a:bodyPr>
          <a:lstStyle/>
          <a:p>
            <a:pPr algn="ctr"/>
            <a:r>
              <a:rPr lang="he-IL" sz="1400" dirty="0" smtClean="0"/>
              <a:t>שניצל</a:t>
            </a:r>
            <a:endParaRPr lang="he-IL" sz="1400" dirty="0"/>
          </a:p>
        </p:txBody>
      </p:sp>
      <p:sp>
        <p:nvSpPr>
          <p:cNvPr id="18" name="TextBox 17"/>
          <p:cNvSpPr txBox="1"/>
          <p:nvPr/>
        </p:nvSpPr>
        <p:spPr>
          <a:xfrm rot="2027692">
            <a:off x="7164988" y="5132552"/>
            <a:ext cx="1207525" cy="307777"/>
          </a:xfrm>
          <a:prstGeom prst="rect">
            <a:avLst/>
          </a:prstGeom>
          <a:noFill/>
        </p:spPr>
        <p:txBody>
          <a:bodyPr wrap="square" rtlCol="1">
            <a:spAutoFit/>
          </a:bodyPr>
          <a:lstStyle/>
          <a:p>
            <a:pPr algn="ctr"/>
            <a:r>
              <a:rPr lang="he-IL" sz="1400" dirty="0" smtClean="0"/>
              <a:t>קציצות</a:t>
            </a:r>
            <a:endParaRPr lang="he-IL" sz="1400" dirty="0"/>
          </a:p>
        </p:txBody>
      </p:sp>
      <p:sp>
        <p:nvSpPr>
          <p:cNvPr id="19" name="TextBox 18"/>
          <p:cNvSpPr txBox="1"/>
          <p:nvPr/>
        </p:nvSpPr>
        <p:spPr>
          <a:xfrm rot="20434669">
            <a:off x="994078" y="3964773"/>
            <a:ext cx="1368152" cy="307777"/>
          </a:xfrm>
          <a:prstGeom prst="rect">
            <a:avLst/>
          </a:prstGeom>
          <a:noFill/>
        </p:spPr>
        <p:txBody>
          <a:bodyPr wrap="square" rtlCol="1">
            <a:spAutoFit/>
          </a:bodyPr>
          <a:lstStyle/>
          <a:p>
            <a:r>
              <a:rPr lang="he-IL" sz="1400" dirty="0" smtClean="0"/>
              <a:t>אורז</a:t>
            </a:r>
            <a:endParaRPr lang="he-IL"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47664" y="2060848"/>
            <a:ext cx="2160240" cy="1815882"/>
          </a:xfrm>
          <a:prstGeom prst="rect">
            <a:avLst/>
          </a:prstGeom>
          <a:solidFill>
            <a:schemeClr val="accent4">
              <a:lumMod val="60000"/>
              <a:lumOff val="40000"/>
            </a:schemeClr>
          </a:solidFill>
        </p:spPr>
        <p:txBody>
          <a:bodyPr wrap="square" rtlCol="1">
            <a:spAutoFit/>
          </a:bodyPr>
          <a:lstStyle/>
          <a:p>
            <a:r>
              <a:rPr lang="he-IL" sz="1400" dirty="0" smtClean="0"/>
              <a:t>מצרכים:</a:t>
            </a:r>
          </a:p>
          <a:p>
            <a:r>
              <a:rPr lang="he-IL" sz="1400" dirty="0" smtClean="0"/>
              <a:t>1 כוס קמח</a:t>
            </a:r>
          </a:p>
          <a:p>
            <a:r>
              <a:rPr lang="he-IL" sz="1400" dirty="0" smtClean="0"/>
              <a:t>¾ כוס חלב</a:t>
            </a:r>
          </a:p>
          <a:p>
            <a:r>
              <a:rPr lang="he-IL" sz="1400" dirty="0" smtClean="0"/>
              <a:t>1 ביצה</a:t>
            </a:r>
          </a:p>
          <a:p>
            <a:r>
              <a:rPr lang="he-IL" sz="1400" dirty="0" smtClean="0"/>
              <a:t>4 כפות שמן</a:t>
            </a:r>
          </a:p>
          <a:p>
            <a:r>
              <a:rPr lang="he-IL" sz="1400" dirty="0" smtClean="0"/>
              <a:t>2 כפיות אבקת אפיה</a:t>
            </a:r>
          </a:p>
          <a:p>
            <a:r>
              <a:rPr lang="he-IL" sz="1400" dirty="0" smtClean="0"/>
              <a:t>1 כפית תמצית וניל</a:t>
            </a:r>
          </a:p>
          <a:p>
            <a:r>
              <a:rPr lang="he-IL" sz="1400" dirty="0" smtClean="0"/>
              <a:t>קורט מלח</a:t>
            </a:r>
          </a:p>
        </p:txBody>
      </p:sp>
      <p:sp>
        <p:nvSpPr>
          <p:cNvPr id="10" name="TextBox 9"/>
          <p:cNvSpPr txBox="1"/>
          <p:nvPr/>
        </p:nvSpPr>
        <p:spPr>
          <a:xfrm>
            <a:off x="3851920" y="476672"/>
            <a:ext cx="2376264" cy="800219"/>
          </a:xfrm>
          <a:prstGeom prst="rect">
            <a:avLst/>
          </a:prstGeom>
          <a:noFill/>
        </p:spPr>
        <p:txBody>
          <a:bodyPr wrap="square" rtlCol="1">
            <a:spAutoFit/>
          </a:bodyPr>
          <a:lstStyle/>
          <a:p>
            <a:pPr algn="ctr"/>
            <a:r>
              <a:rPr lang="he-IL" b="1" dirty="0" smtClean="0"/>
              <a:t>פנקייקס / דן ספרי</a:t>
            </a:r>
          </a:p>
          <a:p>
            <a:pPr algn="ctr"/>
            <a:r>
              <a:rPr lang="he-IL" sz="1400" dirty="0" smtClean="0"/>
              <a:t>מספר מנות: 5 פנקייקים קטנים (2-3 אנשים)</a:t>
            </a:r>
            <a:endParaRPr lang="he-IL" sz="1400" dirty="0"/>
          </a:p>
        </p:txBody>
      </p:sp>
      <p:sp>
        <p:nvSpPr>
          <p:cNvPr id="11" name="TextBox 10"/>
          <p:cNvSpPr txBox="1"/>
          <p:nvPr/>
        </p:nvSpPr>
        <p:spPr>
          <a:xfrm>
            <a:off x="971600" y="4149080"/>
            <a:ext cx="7200800" cy="1815882"/>
          </a:xfrm>
          <a:prstGeom prst="rect">
            <a:avLst/>
          </a:prstGeom>
          <a:solidFill>
            <a:schemeClr val="accent2">
              <a:lumMod val="40000"/>
              <a:lumOff val="60000"/>
            </a:schemeClr>
          </a:solidFill>
        </p:spPr>
        <p:txBody>
          <a:bodyPr wrap="square" rtlCol="1">
            <a:spAutoFit/>
          </a:bodyPr>
          <a:lstStyle/>
          <a:p>
            <a:r>
              <a:rPr lang="he-IL" sz="1400" u="sng" dirty="0" smtClean="0"/>
              <a:t>אופן ההכנה</a:t>
            </a:r>
            <a:r>
              <a:rPr lang="he-IL" sz="1400" dirty="0" smtClean="0"/>
              <a:t>:</a:t>
            </a:r>
          </a:p>
          <a:p>
            <a:pPr marL="342900" indent="-342900">
              <a:buAutoNum type="arabicPeriod"/>
            </a:pPr>
            <a:r>
              <a:rPr lang="he-IL" sz="1400" dirty="0" smtClean="0"/>
              <a:t>מערבבים את כל החומרים טוב </a:t>
            </a:r>
            <a:r>
              <a:rPr lang="he-IL" sz="1400" dirty="0" err="1" smtClean="0"/>
              <a:t>טוב</a:t>
            </a:r>
            <a:r>
              <a:rPr lang="he-IL" sz="1400" dirty="0" smtClean="0"/>
              <a:t>, שלא </a:t>
            </a:r>
            <a:r>
              <a:rPr lang="he-IL" sz="1400" dirty="0" err="1" smtClean="0"/>
              <a:t>ישארו</a:t>
            </a:r>
            <a:r>
              <a:rPr lang="he-IL" sz="1400" dirty="0" smtClean="0"/>
              <a:t> גושים.</a:t>
            </a:r>
          </a:p>
          <a:p>
            <a:pPr marL="342900" indent="-342900">
              <a:buAutoNum type="arabicPeriod"/>
            </a:pPr>
            <a:r>
              <a:rPr lang="he-IL" sz="1400" dirty="0" smtClean="0"/>
              <a:t>מחממים שמן במחבת. צריך לחמם הרבה שמן יחסית וכשהוא חם לשפוך אותו לקערה בצד. לפני כל הכנת פנקייק, יש לטבול מגבת נייר בקערה ולשמן את המחבת.</a:t>
            </a:r>
          </a:p>
          <a:p>
            <a:pPr marL="342900" indent="-342900">
              <a:buAutoNum type="arabicPeriod"/>
            </a:pPr>
            <a:r>
              <a:rPr lang="he-IL" sz="1400" dirty="0" smtClean="0"/>
              <a:t>בעזרת מצקת יש ליצוק את העיסה למחבת ולטגן משני הצדדים.</a:t>
            </a:r>
          </a:p>
          <a:p>
            <a:pPr marL="342900" indent="-342900">
              <a:buAutoNum type="arabicPeriod"/>
            </a:pPr>
            <a:r>
              <a:rPr lang="he-IL" sz="1400" dirty="0" smtClean="0"/>
              <a:t>יש להגיש עם סירופ מייפל או סירופ שוקולד.</a:t>
            </a:r>
          </a:p>
          <a:p>
            <a:pPr algn="ctr"/>
            <a:endParaRPr lang="he-IL" sz="1400" b="1" dirty="0" smtClean="0"/>
          </a:p>
          <a:p>
            <a:pPr algn="ctr"/>
            <a:r>
              <a:rPr lang="he-IL" sz="1400" b="1" dirty="0" smtClean="0"/>
              <a:t>"שמוליק אני </a:t>
            </a:r>
            <a:r>
              <a:rPr lang="he-IL" sz="1400" b="1" dirty="0" err="1" smtClean="0"/>
              <a:t>גוססססס</a:t>
            </a:r>
            <a:r>
              <a:rPr lang="he-IL" sz="1400" b="1" dirty="0" smtClean="0"/>
              <a:t>"</a:t>
            </a:r>
          </a:p>
        </p:txBody>
      </p:sp>
      <p:sp>
        <p:nvSpPr>
          <p:cNvPr id="14" name="TextBox 13"/>
          <p:cNvSpPr txBox="1"/>
          <p:nvPr/>
        </p:nvSpPr>
        <p:spPr>
          <a:xfrm>
            <a:off x="530396" y="532998"/>
            <a:ext cx="1881364" cy="1384995"/>
          </a:xfrm>
          <a:prstGeom prst="rect">
            <a:avLst/>
          </a:prstGeom>
          <a:solidFill>
            <a:schemeClr val="accent5">
              <a:lumMod val="60000"/>
              <a:lumOff val="40000"/>
            </a:schemeClr>
          </a:solidFill>
        </p:spPr>
        <p:txBody>
          <a:bodyPr wrap="square" rtlCol="1">
            <a:spAutoFit/>
          </a:bodyPr>
          <a:lstStyle/>
          <a:p>
            <a:r>
              <a:rPr lang="he-IL" sz="1400" i="1" dirty="0" smtClean="0"/>
              <a:t>"לשמוליק היקר, המון </a:t>
            </a:r>
            <a:r>
              <a:rPr lang="he-IL" sz="1400" i="1" dirty="0" err="1" smtClean="0"/>
              <a:t>המון</a:t>
            </a:r>
            <a:r>
              <a:rPr lang="he-IL" sz="1400" i="1" dirty="0" smtClean="0"/>
              <a:t> מזל טוב. מאחל לך עוד 58 שנים יפות, לא פחות מאלה שכבר עברו" </a:t>
            </a:r>
            <a:r>
              <a:rPr lang="he-IL" sz="1400" i="1" dirty="0" err="1" smtClean="0"/>
              <a:t>דנדוש</a:t>
            </a:r>
            <a:r>
              <a:rPr lang="he-IL" sz="1400" i="1" dirty="0" smtClean="0"/>
              <a:t>.</a:t>
            </a:r>
            <a:endParaRPr lang="en-US" sz="1400" dirty="0" smtClean="0"/>
          </a:p>
        </p:txBody>
      </p:sp>
      <p:pic>
        <p:nvPicPr>
          <p:cNvPr id="8" name="תמונה 7" descr="IMG_0303.JPG"/>
          <p:cNvPicPr>
            <a:picLocks noChangeAspect="1"/>
          </p:cNvPicPr>
          <p:nvPr/>
        </p:nvPicPr>
        <p:blipFill>
          <a:blip r:embed="rId2" cstate="print"/>
          <a:stretch>
            <a:fillRect/>
          </a:stretch>
        </p:blipFill>
        <p:spPr>
          <a:xfrm>
            <a:off x="4355976" y="1340768"/>
            <a:ext cx="3456384" cy="259228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תמונה 14" descr="DSC01016 - Copy.jpg"/>
          <p:cNvPicPr>
            <a:picLocks noChangeAspect="1"/>
          </p:cNvPicPr>
          <p:nvPr/>
        </p:nvPicPr>
        <p:blipFill>
          <a:blip r:embed="rId2" cstate="print"/>
          <a:stretch>
            <a:fillRect/>
          </a:stretch>
        </p:blipFill>
        <p:spPr>
          <a:xfrm>
            <a:off x="381022" y="370413"/>
            <a:ext cx="2088232" cy="2338507"/>
          </a:xfrm>
          <a:prstGeom prst="rect">
            <a:avLst/>
          </a:prstGeom>
        </p:spPr>
      </p:pic>
      <p:pic>
        <p:nvPicPr>
          <p:cNvPr id="12" name="תמונה 11" descr="shlomo_arava.jpg"/>
          <p:cNvPicPr>
            <a:picLocks noChangeAspect="1"/>
          </p:cNvPicPr>
          <p:nvPr/>
        </p:nvPicPr>
        <p:blipFill>
          <a:blip r:embed="rId3" cstate="print"/>
          <a:stretch>
            <a:fillRect/>
          </a:stretch>
        </p:blipFill>
        <p:spPr>
          <a:xfrm>
            <a:off x="6804248" y="409988"/>
            <a:ext cx="1913186" cy="2226924"/>
          </a:xfrm>
          <a:prstGeom prst="rect">
            <a:avLst/>
          </a:prstGeom>
        </p:spPr>
      </p:pic>
      <p:sp>
        <p:nvSpPr>
          <p:cNvPr id="10" name="TextBox 9"/>
          <p:cNvSpPr txBox="1"/>
          <p:nvPr/>
        </p:nvSpPr>
        <p:spPr>
          <a:xfrm>
            <a:off x="2123728" y="404664"/>
            <a:ext cx="4752528" cy="2154436"/>
          </a:xfrm>
          <a:prstGeom prst="rect">
            <a:avLst/>
          </a:prstGeom>
          <a:solidFill>
            <a:schemeClr val="bg1"/>
          </a:solidFill>
        </p:spPr>
        <p:txBody>
          <a:bodyPr wrap="square" rtlCol="1">
            <a:spAutoFit/>
          </a:bodyPr>
          <a:lstStyle/>
          <a:p>
            <a:pPr algn="ctr"/>
            <a:r>
              <a:rPr lang="he-IL" b="1" dirty="0" smtClean="0"/>
              <a:t>כרעיים ושוקיים עם אורז בתנור /</a:t>
            </a:r>
          </a:p>
          <a:p>
            <a:pPr algn="ctr"/>
            <a:r>
              <a:rPr lang="he-IL" b="1" dirty="0" smtClean="0"/>
              <a:t>שלמה ערבה</a:t>
            </a:r>
          </a:p>
          <a:p>
            <a:pPr algn="ctr"/>
            <a:endParaRPr lang="he-IL" sz="1400" dirty="0" smtClean="0"/>
          </a:p>
          <a:p>
            <a:pPr algn="ctr"/>
            <a:r>
              <a:rPr lang="he-IL" sz="1400" dirty="0" smtClean="0"/>
              <a:t>"</a:t>
            </a:r>
            <a:r>
              <a:rPr lang="he-IL" sz="1400" i="1" dirty="0" smtClean="0"/>
              <a:t>לשמוליק – אני אוהב אותך! </a:t>
            </a:r>
          </a:p>
          <a:p>
            <a:pPr algn="ctr"/>
            <a:r>
              <a:rPr lang="he-IL" sz="1400" i="1" dirty="0" smtClean="0"/>
              <a:t>שלחתי לך את אשר אני אוהב וזאת כדי שתכין כאשר תזמין אותי לארוחה</a:t>
            </a:r>
            <a:r>
              <a:rPr lang="he-IL" sz="1400" dirty="0" smtClean="0"/>
              <a:t>". שלמה ערבה</a:t>
            </a:r>
          </a:p>
          <a:p>
            <a:pPr algn="ctr"/>
            <a:endParaRPr lang="he-IL" sz="1400" dirty="0" smtClean="0"/>
          </a:p>
          <a:p>
            <a:pPr algn="ctr"/>
            <a:endParaRPr lang="he-IL" sz="1400" dirty="0" smtClean="0"/>
          </a:p>
          <a:p>
            <a:pPr algn="ctr"/>
            <a:endParaRPr lang="he-IL" sz="1400" dirty="0"/>
          </a:p>
        </p:txBody>
      </p:sp>
      <p:sp>
        <p:nvSpPr>
          <p:cNvPr id="11" name="TextBox 10"/>
          <p:cNvSpPr txBox="1"/>
          <p:nvPr/>
        </p:nvSpPr>
        <p:spPr>
          <a:xfrm>
            <a:off x="395536" y="2492896"/>
            <a:ext cx="8352928" cy="2246769"/>
          </a:xfrm>
          <a:prstGeom prst="rect">
            <a:avLst/>
          </a:prstGeom>
          <a:solidFill>
            <a:schemeClr val="accent1">
              <a:lumMod val="40000"/>
              <a:lumOff val="60000"/>
            </a:schemeClr>
          </a:solidFill>
        </p:spPr>
        <p:txBody>
          <a:bodyPr wrap="square" rtlCol="1">
            <a:spAutoFit/>
          </a:bodyPr>
          <a:lstStyle/>
          <a:p>
            <a:pPr algn="ctr"/>
            <a:r>
              <a:rPr lang="he-IL" sz="1400" u="sng" dirty="0" smtClean="0"/>
              <a:t>מצרכים</a:t>
            </a:r>
            <a:r>
              <a:rPr lang="he-IL" sz="1400" dirty="0" smtClean="0"/>
              <a:t>:</a:t>
            </a:r>
            <a:r>
              <a:rPr lang="en-US" sz="1400" dirty="0" smtClean="0"/>
              <a:t/>
            </a:r>
            <a:br>
              <a:rPr lang="en-US" sz="1400" dirty="0" smtClean="0"/>
            </a:br>
            <a:endParaRPr lang="he-IL" sz="1400" dirty="0" smtClean="0"/>
          </a:p>
          <a:p>
            <a:pPr algn="ctr"/>
            <a:r>
              <a:rPr lang="he-IL" sz="1400" dirty="0" smtClean="0"/>
              <a:t>1 בצל גדול</a:t>
            </a:r>
          </a:p>
          <a:p>
            <a:pPr algn="ctr"/>
            <a:r>
              <a:rPr lang="he-IL" sz="1400" dirty="0" smtClean="0"/>
              <a:t>2 כוסות אורז</a:t>
            </a:r>
          </a:p>
          <a:p>
            <a:pPr algn="ctr"/>
            <a:r>
              <a:rPr lang="he-IL" sz="1400" dirty="0" smtClean="0"/>
              <a:t>אבקת מרק בצל או עוף </a:t>
            </a:r>
          </a:p>
          <a:p>
            <a:pPr algn="ctr"/>
            <a:r>
              <a:rPr lang="he-IL" sz="1400" dirty="0" smtClean="0"/>
              <a:t>מלח</a:t>
            </a:r>
          </a:p>
          <a:p>
            <a:pPr algn="ctr"/>
            <a:r>
              <a:rPr lang="he-IL" sz="1400" dirty="0" err="1" smtClean="0"/>
              <a:t>חוויאג</a:t>
            </a:r>
            <a:r>
              <a:rPr lang="he-IL" sz="1400" dirty="0" smtClean="0"/>
              <a:t>'</a:t>
            </a:r>
          </a:p>
          <a:p>
            <a:pPr algn="ctr"/>
            <a:endParaRPr lang="he-IL" sz="1400" dirty="0" smtClean="0"/>
          </a:p>
          <a:p>
            <a:pPr algn="ctr"/>
            <a:endParaRPr lang="he-IL" sz="1400" dirty="0" smtClean="0"/>
          </a:p>
          <a:p>
            <a:pPr algn="ctr"/>
            <a:endParaRPr lang="he-IL" sz="1400" dirty="0" smtClean="0"/>
          </a:p>
        </p:txBody>
      </p:sp>
      <p:sp>
        <p:nvSpPr>
          <p:cNvPr id="17" name="TextBox 16"/>
          <p:cNvSpPr txBox="1"/>
          <p:nvPr/>
        </p:nvSpPr>
        <p:spPr>
          <a:xfrm>
            <a:off x="395536" y="4293096"/>
            <a:ext cx="8352928" cy="2031325"/>
          </a:xfrm>
          <a:prstGeom prst="rect">
            <a:avLst/>
          </a:prstGeom>
          <a:solidFill>
            <a:schemeClr val="bg2"/>
          </a:solidFill>
        </p:spPr>
        <p:txBody>
          <a:bodyPr wrap="square" rtlCol="1">
            <a:spAutoFit/>
          </a:bodyPr>
          <a:lstStyle/>
          <a:p>
            <a:pPr algn="ctr"/>
            <a:r>
              <a:rPr lang="he-IL" sz="1400" u="sng" dirty="0" smtClean="0"/>
              <a:t>אופן ההכנה</a:t>
            </a:r>
            <a:r>
              <a:rPr lang="he-IL" sz="1400" dirty="0" smtClean="0"/>
              <a:t>:</a:t>
            </a:r>
            <a:r>
              <a:rPr lang="en-US" sz="1400" dirty="0" smtClean="0"/>
              <a:t/>
            </a:r>
            <a:br>
              <a:rPr lang="en-US" sz="1400" dirty="0" smtClean="0"/>
            </a:br>
            <a:endParaRPr lang="he-IL" sz="1400" dirty="0" smtClean="0"/>
          </a:p>
          <a:p>
            <a:pPr marL="342900" indent="-342900" algn="ctr">
              <a:buAutoNum type="arabicPeriod"/>
            </a:pPr>
            <a:r>
              <a:rPr lang="he-IL" sz="1400" dirty="0" smtClean="0"/>
              <a:t>חותכים את הבצל לטבעות, מטגנים על מחבת ומניחים בתבנית.</a:t>
            </a:r>
          </a:p>
          <a:p>
            <a:pPr marL="342900" indent="-342900" algn="ctr">
              <a:buAutoNum type="arabicPeriod"/>
            </a:pPr>
            <a:r>
              <a:rPr lang="he-IL" sz="1400" dirty="0" smtClean="0"/>
              <a:t>מפזרים מעל הבצל 2 כוסות אורז שטוף.</a:t>
            </a:r>
          </a:p>
          <a:p>
            <a:pPr marL="342900" indent="-342900" algn="ctr">
              <a:buAutoNum type="arabicPeriod"/>
            </a:pPr>
            <a:r>
              <a:rPr lang="he-IL" sz="1400" dirty="0" smtClean="0"/>
              <a:t>לתבל את חלקי העוף במלח, </a:t>
            </a:r>
            <a:r>
              <a:rPr lang="he-IL" sz="1400" dirty="0" err="1" smtClean="0"/>
              <a:t>חוויאג</a:t>
            </a:r>
            <a:r>
              <a:rPr lang="he-IL" sz="1400" dirty="0" smtClean="0"/>
              <a:t>' ומרק עוף, ולהניח על האורז.</a:t>
            </a:r>
          </a:p>
          <a:p>
            <a:pPr marL="342900" indent="-342900" algn="ctr">
              <a:buAutoNum type="arabicPeriod"/>
            </a:pPr>
            <a:r>
              <a:rPr lang="he-IL" sz="1400" dirty="0" smtClean="0"/>
              <a:t>מערבבים 3 כפות אבקת מרק בצל/עוף עם 3 כוסות מים ושופכים על </a:t>
            </a:r>
            <a:r>
              <a:rPr lang="he-IL" sz="1400" dirty="0" err="1" smtClean="0"/>
              <a:t>הכל</a:t>
            </a:r>
            <a:r>
              <a:rPr lang="he-IL" sz="1400" dirty="0" smtClean="0"/>
              <a:t>.</a:t>
            </a:r>
          </a:p>
          <a:p>
            <a:pPr marL="342900" indent="-342900" algn="ctr">
              <a:buAutoNum type="arabicPeriod"/>
            </a:pPr>
            <a:r>
              <a:rPr lang="he-IL" sz="1400" dirty="0" smtClean="0"/>
              <a:t>מכסים בניר כסף ומכניסים לתנור בחום של 200 מעלות.</a:t>
            </a:r>
          </a:p>
          <a:p>
            <a:pPr marL="342900" indent="-342900" algn="ctr">
              <a:buAutoNum type="arabicPeriod"/>
            </a:pPr>
            <a:r>
              <a:rPr lang="he-IL" sz="1400" dirty="0" smtClean="0"/>
              <a:t>ברגע שהאורז נראה מוכן, מסירים את נייר הכסף ומשאירים בתנור להשחמה יפה.</a:t>
            </a:r>
          </a:p>
          <a:p>
            <a:pPr algn="ctr"/>
            <a:endParaRPr lang="he-IL" sz="1400" dirty="0"/>
          </a:p>
        </p:txBody>
      </p:sp>
      <p:pic>
        <p:nvPicPr>
          <p:cNvPr id="7" name="תמונה 6" descr="images.jpg"/>
          <p:cNvPicPr>
            <a:picLocks noChangeAspect="1"/>
          </p:cNvPicPr>
          <p:nvPr/>
        </p:nvPicPr>
        <p:blipFill>
          <a:blip r:embed="rId4" cstate="print"/>
          <a:stretch>
            <a:fillRect/>
          </a:stretch>
        </p:blipFill>
        <p:spPr>
          <a:xfrm>
            <a:off x="6732240" y="476672"/>
            <a:ext cx="720080" cy="720080"/>
          </a:xfrm>
          <a:prstGeom prst="rect">
            <a:avLst/>
          </a:prstGeom>
        </p:spPr>
      </p:pic>
      <p:pic>
        <p:nvPicPr>
          <p:cNvPr id="8" name="תמונה 7" descr="images.jpg"/>
          <p:cNvPicPr>
            <a:picLocks noChangeAspect="1"/>
          </p:cNvPicPr>
          <p:nvPr/>
        </p:nvPicPr>
        <p:blipFill>
          <a:blip r:embed="rId4" cstate="print"/>
          <a:stretch>
            <a:fillRect/>
          </a:stretch>
        </p:blipFill>
        <p:spPr>
          <a:xfrm>
            <a:off x="2195736" y="1781374"/>
            <a:ext cx="711522" cy="71152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12160" y="620688"/>
            <a:ext cx="2592288" cy="2923877"/>
          </a:xfrm>
          <a:prstGeom prst="rect">
            <a:avLst/>
          </a:prstGeom>
          <a:solidFill>
            <a:srgbClr val="D3D4AA"/>
          </a:solidFill>
        </p:spPr>
        <p:txBody>
          <a:bodyPr wrap="square" rtlCol="1">
            <a:spAutoFit/>
          </a:bodyPr>
          <a:lstStyle/>
          <a:p>
            <a:r>
              <a:rPr lang="he-IL" sz="1600" b="1" dirty="0" smtClean="0"/>
              <a:t>עוגת קפוצ'ינו/ איריס</a:t>
            </a:r>
          </a:p>
          <a:p>
            <a:endParaRPr lang="he-IL" sz="1400" dirty="0"/>
          </a:p>
          <a:p>
            <a:endParaRPr lang="he-IL" sz="1400" dirty="0"/>
          </a:p>
          <a:p>
            <a:r>
              <a:rPr lang="he-IL" sz="1400" u="sng" dirty="0" smtClean="0"/>
              <a:t>מצרכים</a:t>
            </a:r>
            <a:r>
              <a:rPr lang="he-IL" sz="1400" dirty="0" smtClean="0"/>
              <a:t>:</a:t>
            </a:r>
          </a:p>
          <a:p>
            <a:r>
              <a:rPr lang="he-IL" sz="1400" dirty="0" smtClean="0"/>
              <a:t>6 ביצים</a:t>
            </a:r>
          </a:p>
          <a:p>
            <a:r>
              <a:rPr lang="he-IL" sz="1400" dirty="0" smtClean="0"/>
              <a:t>½1 כוסות סוכר</a:t>
            </a:r>
          </a:p>
          <a:p>
            <a:r>
              <a:rPr lang="he-IL" sz="1400" dirty="0" smtClean="0"/>
              <a:t>2 כוסות קמח</a:t>
            </a:r>
          </a:p>
          <a:p>
            <a:r>
              <a:rPr lang="he-IL" sz="1400" dirty="0" smtClean="0"/>
              <a:t>1 אבקת אפיה</a:t>
            </a:r>
          </a:p>
          <a:p>
            <a:r>
              <a:rPr lang="he-IL" sz="1400" dirty="0" smtClean="0"/>
              <a:t>½ כפית קינמון</a:t>
            </a:r>
          </a:p>
          <a:p>
            <a:r>
              <a:rPr lang="he-IL" sz="1400" dirty="0" smtClean="0"/>
              <a:t>100 גרם שוקולד מריר מגורד</a:t>
            </a:r>
          </a:p>
          <a:p>
            <a:r>
              <a:rPr lang="he-IL" sz="1400" dirty="0" smtClean="0"/>
              <a:t>½ כוס שמן</a:t>
            </a:r>
          </a:p>
          <a:p>
            <a:r>
              <a:rPr lang="he-IL" sz="1400" dirty="0" smtClean="0"/>
              <a:t>¾ כוס מים</a:t>
            </a:r>
          </a:p>
          <a:p>
            <a:r>
              <a:rPr lang="he-IL" sz="1400" dirty="0" smtClean="0"/>
              <a:t>כפית נס קפה</a:t>
            </a:r>
          </a:p>
        </p:txBody>
      </p:sp>
      <p:sp>
        <p:nvSpPr>
          <p:cNvPr id="7" name="TextBox 6"/>
          <p:cNvSpPr txBox="1"/>
          <p:nvPr/>
        </p:nvSpPr>
        <p:spPr>
          <a:xfrm>
            <a:off x="179512" y="4509120"/>
            <a:ext cx="2865806" cy="2062103"/>
          </a:xfrm>
          <a:prstGeom prst="rect">
            <a:avLst/>
          </a:prstGeom>
          <a:solidFill>
            <a:srgbClr val="D3D4AA"/>
          </a:solidFill>
        </p:spPr>
        <p:txBody>
          <a:bodyPr wrap="square" rtlCol="1">
            <a:spAutoFit/>
          </a:bodyPr>
          <a:lstStyle/>
          <a:p>
            <a:pPr algn="ctr"/>
            <a:endParaRPr lang="he-IL" sz="1600" i="1" dirty="0" smtClean="0"/>
          </a:p>
          <a:p>
            <a:pPr algn="ctr"/>
            <a:r>
              <a:rPr lang="he-IL" sz="1600" i="1" dirty="0" smtClean="0"/>
              <a:t>"שמוליק, אתה איש מאוד מיוחד, יודע להסתכל על מה שבאמת חשוב. אחד ומיוחד עם הרבה איכויות. שאושר ובריאות יקיפו אותך בחום ושתכבוש כל יעד וכל חלום" </a:t>
            </a:r>
          </a:p>
          <a:p>
            <a:pPr algn="ctr"/>
            <a:r>
              <a:rPr lang="he-IL" sz="1600" dirty="0" smtClean="0"/>
              <a:t>איריס</a:t>
            </a:r>
          </a:p>
        </p:txBody>
      </p:sp>
      <p:pic>
        <p:nvPicPr>
          <p:cNvPr id="9" name="תמונה 8" descr="iris.jpg"/>
          <p:cNvPicPr>
            <a:picLocks noChangeAspect="1"/>
          </p:cNvPicPr>
          <p:nvPr/>
        </p:nvPicPr>
        <p:blipFill>
          <a:blip r:embed="rId2" cstate="print"/>
          <a:stretch>
            <a:fillRect/>
          </a:stretch>
        </p:blipFill>
        <p:spPr>
          <a:xfrm>
            <a:off x="251520" y="332656"/>
            <a:ext cx="2800350" cy="4267200"/>
          </a:xfrm>
          <a:prstGeom prst="rect">
            <a:avLst/>
          </a:prstGeom>
        </p:spPr>
      </p:pic>
      <p:sp>
        <p:nvSpPr>
          <p:cNvPr id="10" name="הסבר אליפטי 9"/>
          <p:cNvSpPr/>
          <p:nvPr/>
        </p:nvSpPr>
        <p:spPr>
          <a:xfrm>
            <a:off x="3347864" y="1412776"/>
            <a:ext cx="2592288" cy="1008112"/>
          </a:xfrm>
          <a:prstGeom prst="wedgeEllipseCallout">
            <a:avLst>
              <a:gd name="adj1" fmla="val -109622"/>
              <a:gd name="adj2" fmla="val -59880"/>
            </a:avLst>
          </a:prstGeom>
          <a:solidFill>
            <a:schemeClr val="accent3">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err="1" smtClean="0">
                <a:solidFill>
                  <a:schemeClr val="tx1"/>
                </a:solidFill>
              </a:rPr>
              <a:t>שמוליקקקקקק</a:t>
            </a:r>
            <a:r>
              <a:rPr lang="he-IL" dirty="0" smtClean="0">
                <a:solidFill>
                  <a:schemeClr val="tx1"/>
                </a:solidFill>
              </a:rPr>
              <a:t>!</a:t>
            </a:r>
            <a:endParaRPr lang="he-IL" dirty="0">
              <a:solidFill>
                <a:schemeClr val="tx1"/>
              </a:solidFill>
            </a:endParaRPr>
          </a:p>
        </p:txBody>
      </p:sp>
      <p:sp>
        <p:nvSpPr>
          <p:cNvPr id="11" name="TextBox 10"/>
          <p:cNvSpPr txBox="1"/>
          <p:nvPr/>
        </p:nvSpPr>
        <p:spPr>
          <a:xfrm>
            <a:off x="3347864" y="3861048"/>
            <a:ext cx="5256584" cy="1872208"/>
          </a:xfrm>
          <a:prstGeom prst="rect">
            <a:avLst/>
          </a:prstGeom>
          <a:solidFill>
            <a:schemeClr val="accent3">
              <a:lumMod val="20000"/>
              <a:lumOff val="80000"/>
            </a:schemeClr>
          </a:solidFill>
        </p:spPr>
        <p:txBody>
          <a:bodyPr wrap="square" rtlCol="1">
            <a:spAutoFit/>
          </a:bodyPr>
          <a:lstStyle/>
          <a:p>
            <a:r>
              <a:rPr lang="he-IL" sz="1400" u="sng" dirty="0" smtClean="0"/>
              <a:t>אופן ההכנה</a:t>
            </a:r>
            <a:r>
              <a:rPr lang="he-IL" sz="1400" dirty="0" smtClean="0"/>
              <a:t>:</a:t>
            </a:r>
          </a:p>
          <a:p>
            <a:pPr marL="342900" indent="-342900">
              <a:buAutoNum type="arabicPeriod"/>
            </a:pPr>
            <a:r>
              <a:rPr lang="he-IL" sz="1400" dirty="0" smtClean="0"/>
              <a:t>להקציף 6 חלבונים (לבן) עם ½ כוס סוכר.</a:t>
            </a:r>
          </a:p>
          <a:p>
            <a:pPr marL="342900" indent="-342900">
              <a:buAutoNum type="arabicPeriod"/>
            </a:pPr>
            <a:r>
              <a:rPr lang="he-IL" sz="1400" dirty="0" smtClean="0"/>
              <a:t>לערבב בקערה נפרדת קמח, אבקת אפיה, קינמון, שוקולד מריר מגורד, שמן, 6 חלמונים (צהוב), כוס סוכר, מים ונס קפה.</a:t>
            </a:r>
          </a:p>
          <a:p>
            <a:pPr marL="342900" indent="-342900">
              <a:buAutoNum type="arabicPeriod"/>
            </a:pPr>
            <a:r>
              <a:rPr lang="he-IL" sz="1400" dirty="0" smtClean="0"/>
              <a:t>בתנועת קיפול להוסיף את הקצף לתערובת היבשה.</a:t>
            </a:r>
          </a:p>
          <a:p>
            <a:pPr marL="342900" indent="-342900">
              <a:buAutoNum type="arabicPeriod"/>
            </a:pPr>
            <a:r>
              <a:rPr lang="he-IL" sz="1400" dirty="0" smtClean="0"/>
              <a:t>לאפות בתנור על 180 מעלות.</a:t>
            </a:r>
          </a:p>
          <a:p>
            <a:endParaRPr lang="he-IL"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2204864"/>
            <a:ext cx="8640960" cy="4401205"/>
          </a:xfrm>
          <a:prstGeom prst="rect">
            <a:avLst/>
          </a:prstGeom>
          <a:solidFill>
            <a:schemeClr val="accent3">
              <a:lumMod val="20000"/>
              <a:lumOff val="80000"/>
            </a:schemeClr>
          </a:solidFill>
        </p:spPr>
        <p:txBody>
          <a:bodyPr wrap="square" rtlCol="1">
            <a:spAutoFit/>
          </a:bodyPr>
          <a:lstStyle/>
          <a:p>
            <a:pPr algn="ctr"/>
            <a:endParaRPr lang="he-IL" sz="1400" b="1" dirty="0" smtClean="0"/>
          </a:p>
          <a:p>
            <a:pPr algn="ctr"/>
            <a:endParaRPr lang="he-IL" sz="1400" b="1" dirty="0" smtClean="0"/>
          </a:p>
          <a:p>
            <a:pPr algn="ctr"/>
            <a:r>
              <a:rPr lang="he-IL" sz="1400" b="1" dirty="0" smtClean="0"/>
              <a:t>ג'חנון / רפי</a:t>
            </a:r>
            <a:r>
              <a:rPr lang="en-US" sz="1400" b="1" dirty="0" smtClean="0"/>
              <a:t/>
            </a:r>
            <a:br>
              <a:rPr lang="en-US" sz="1400" b="1" dirty="0" smtClean="0"/>
            </a:br>
            <a:endParaRPr lang="he-IL" sz="1400" b="1" dirty="0" smtClean="0"/>
          </a:p>
          <a:p>
            <a:r>
              <a:rPr lang="he-IL" sz="1400" u="sng" dirty="0" smtClean="0"/>
              <a:t>רכיבים</a:t>
            </a:r>
            <a:r>
              <a:rPr lang="he-IL" sz="1400" dirty="0" smtClean="0"/>
              <a:t>: 1 ק"ג קמח, ½1 כפיות מלח + ¾2 כוסות גדולות של מים מהברז + 1 חבילה סוכר וניל + ½1 חבילות אבקת אפיה + ¾ כוס סוכר + ¼1 חבילת מרגרינה.</a:t>
            </a:r>
          </a:p>
          <a:p>
            <a:endParaRPr lang="he-IL" sz="1400" b="1" dirty="0"/>
          </a:p>
          <a:p>
            <a:r>
              <a:rPr lang="he-IL" sz="1400" u="sng" dirty="0" smtClean="0"/>
              <a:t>אופן ההכנה</a:t>
            </a:r>
            <a:r>
              <a:rPr lang="he-IL" sz="1400" dirty="0" smtClean="0"/>
              <a:t>:</a:t>
            </a:r>
          </a:p>
          <a:p>
            <a:pPr marL="342900" indent="-342900">
              <a:buAutoNum type="arabicPeriod"/>
            </a:pPr>
            <a:r>
              <a:rPr lang="he-IL" sz="1400" dirty="0" smtClean="0"/>
              <a:t>להניח בקערה גדולה מלח + כוס מים ולערבב, להוסיף את כל הקמח ולהתחיל ללוש. להוסיף עוד כוס מים ולהמשיך ללוש.</a:t>
            </a:r>
          </a:p>
          <a:p>
            <a:pPr marL="342900" indent="-342900">
              <a:buAutoNum type="arabicPeriod"/>
            </a:pPr>
            <a:r>
              <a:rPr lang="he-IL" sz="1400" dirty="0" smtClean="0"/>
              <a:t>להוסיף בהדרגה ותוך כדי לישה את ¾ כוס המים עד להיווצרות בצק רק ואחיד. ללוש היטב, לכסות במגבת לחה ולתת לבצק לנוח כשעה.</a:t>
            </a:r>
          </a:p>
          <a:p>
            <a:pPr marL="342900" indent="-342900">
              <a:buAutoNum type="arabicPeriod"/>
            </a:pPr>
            <a:r>
              <a:rPr lang="he-IL" sz="1400" dirty="0" smtClean="0"/>
              <a:t>לערבב בקערה קטנה: חבילה אחת של אבקת אפיה + חבילה של סוכר וניל + סוכר.</a:t>
            </a:r>
          </a:p>
          <a:p>
            <a:pPr marL="342900" indent="-342900">
              <a:buAutoNum type="arabicPeriod"/>
            </a:pPr>
            <a:r>
              <a:rPr lang="he-IL" sz="1400" dirty="0" smtClean="0"/>
              <a:t>להכין קערה קטנה ועמוקה עם קמח.</a:t>
            </a:r>
          </a:p>
          <a:p>
            <a:pPr marL="342900" indent="-342900">
              <a:buAutoNum type="arabicPeriod"/>
            </a:pPr>
            <a:r>
              <a:rPr lang="he-IL" sz="1400" dirty="0" smtClean="0"/>
              <a:t>לחלק את הבצק ל-16 כדורים, כל כדור לטבול קלות בקערת הקמח ולעבד לכדור חלק. להניח על מגש. למרוח מעט שמן על הכדורים ולהניח בצד לחצי שעה.</a:t>
            </a:r>
          </a:p>
          <a:p>
            <a:pPr marL="342900" indent="-342900">
              <a:buAutoNum type="arabicPeriod"/>
            </a:pPr>
            <a:r>
              <a:rPr lang="he-IL" sz="1400" dirty="0" smtClean="0"/>
              <a:t>למרוח שמן על משטח הרידוד ולרדד כל כדור לעלה בגודל של דף פוליו.</a:t>
            </a:r>
          </a:p>
          <a:p>
            <a:pPr marL="342900" indent="-342900">
              <a:buAutoNum type="arabicPeriod"/>
            </a:pPr>
            <a:r>
              <a:rPr lang="he-IL" sz="1400" dirty="0" smtClean="0"/>
              <a:t>למרוח על העלה המרודד מרגרינה מומסת ולפזר מעט מתערובת הסוכר. לקפל את העלה מצד אחד ומצד שני, ולעשות קיפול נוסף ואז לגלגל תוך הידוק הבצק לסהרון ולהניח בסיר משומן במרגרינה.</a:t>
            </a:r>
          </a:p>
          <a:p>
            <a:pPr marL="342900" indent="-342900">
              <a:buAutoNum type="arabicPeriod"/>
            </a:pPr>
            <a:r>
              <a:rPr lang="he-IL" sz="1400" dirty="0" smtClean="0"/>
              <a:t>כעת ניתן להקפיא ובעת הצורך להפשיר ולאפות כל הלילה על 100 מעלות.</a:t>
            </a:r>
          </a:p>
        </p:txBody>
      </p:sp>
      <p:pic>
        <p:nvPicPr>
          <p:cNvPr id="7" name="תמונה 6" descr="DSC01017.jpg"/>
          <p:cNvPicPr>
            <a:picLocks noChangeAspect="1"/>
          </p:cNvPicPr>
          <p:nvPr/>
        </p:nvPicPr>
        <p:blipFill>
          <a:blip r:embed="rId2" cstate="print"/>
          <a:stretch>
            <a:fillRect/>
          </a:stretch>
        </p:blipFill>
        <p:spPr>
          <a:xfrm>
            <a:off x="323528" y="188640"/>
            <a:ext cx="3240360" cy="2232248"/>
          </a:xfrm>
          <a:prstGeom prst="rect">
            <a:avLst/>
          </a:prstGeom>
        </p:spPr>
      </p:pic>
      <p:pic>
        <p:nvPicPr>
          <p:cNvPr id="9" name="תמונה 8" descr="DSC01019.jpg"/>
          <p:cNvPicPr>
            <a:picLocks noChangeAspect="1"/>
          </p:cNvPicPr>
          <p:nvPr/>
        </p:nvPicPr>
        <p:blipFill>
          <a:blip r:embed="rId3" cstate="print"/>
          <a:stretch>
            <a:fillRect/>
          </a:stretch>
        </p:blipFill>
        <p:spPr>
          <a:xfrm>
            <a:off x="5580112" y="188640"/>
            <a:ext cx="3275856" cy="2232248"/>
          </a:xfrm>
          <a:prstGeom prst="rect">
            <a:avLst/>
          </a:prstGeom>
        </p:spPr>
      </p:pic>
      <p:sp>
        <p:nvSpPr>
          <p:cNvPr id="10" name="TextBox 9"/>
          <p:cNvSpPr txBox="1"/>
          <p:nvPr/>
        </p:nvSpPr>
        <p:spPr>
          <a:xfrm>
            <a:off x="3563888" y="188640"/>
            <a:ext cx="2016224" cy="2246769"/>
          </a:xfrm>
          <a:prstGeom prst="rect">
            <a:avLst/>
          </a:prstGeom>
          <a:solidFill>
            <a:schemeClr val="accent1"/>
          </a:solidFill>
        </p:spPr>
        <p:txBody>
          <a:bodyPr wrap="square" rtlCol="1">
            <a:spAutoFit/>
          </a:bodyPr>
          <a:lstStyle/>
          <a:p>
            <a:pPr algn="ctr"/>
            <a:r>
              <a:rPr lang="he-IL" sz="1400" i="1" dirty="0" smtClean="0">
                <a:solidFill>
                  <a:schemeClr val="bg1"/>
                </a:solidFill>
              </a:rPr>
              <a:t>"שמוליק,</a:t>
            </a:r>
          </a:p>
          <a:p>
            <a:pPr algn="ctr"/>
            <a:endParaRPr lang="en-US" sz="1400" i="1" dirty="0">
              <a:solidFill>
                <a:schemeClr val="bg1"/>
              </a:solidFill>
            </a:endParaRPr>
          </a:p>
          <a:p>
            <a:pPr algn="ctr"/>
            <a:r>
              <a:rPr lang="he-IL" sz="1400" i="1" dirty="0">
                <a:solidFill>
                  <a:schemeClr val="bg1"/>
                </a:solidFill>
              </a:rPr>
              <a:t>האחד והיחיד בכל </a:t>
            </a:r>
            <a:r>
              <a:rPr lang="he-IL" sz="1400" i="1" dirty="0" smtClean="0">
                <a:solidFill>
                  <a:schemeClr val="bg1"/>
                </a:solidFill>
              </a:rPr>
              <a:t>מובן. מאחל </a:t>
            </a:r>
            <a:r>
              <a:rPr lang="he-IL" sz="1400" i="1" dirty="0">
                <a:solidFill>
                  <a:schemeClr val="bg1"/>
                </a:solidFill>
              </a:rPr>
              <a:t>לך יום הולדת שמח, בריאות, </a:t>
            </a:r>
            <a:r>
              <a:rPr lang="he-IL" sz="1400" i="1" dirty="0" err="1">
                <a:solidFill>
                  <a:schemeClr val="bg1"/>
                </a:solidFill>
              </a:rPr>
              <a:t>בריאות</a:t>
            </a:r>
            <a:r>
              <a:rPr lang="he-IL" sz="1400" i="1" dirty="0">
                <a:solidFill>
                  <a:schemeClr val="bg1"/>
                </a:solidFill>
              </a:rPr>
              <a:t> ושוב </a:t>
            </a:r>
            <a:r>
              <a:rPr lang="he-IL" sz="1400" i="1" dirty="0" smtClean="0">
                <a:solidFill>
                  <a:schemeClr val="bg1"/>
                </a:solidFill>
              </a:rPr>
              <a:t>בריאות. שהצחוק </a:t>
            </a:r>
            <a:r>
              <a:rPr lang="he-IL" sz="1400" i="1" dirty="0">
                <a:solidFill>
                  <a:schemeClr val="bg1"/>
                </a:solidFill>
              </a:rPr>
              <a:t>והשמחה יהיו מנת חלקך כל </a:t>
            </a:r>
            <a:r>
              <a:rPr lang="he-IL" sz="1400" i="1" dirty="0" smtClean="0">
                <a:solidFill>
                  <a:schemeClr val="bg1"/>
                </a:solidFill>
              </a:rPr>
              <a:t>הימים"</a:t>
            </a:r>
            <a:r>
              <a:rPr lang="he-IL" sz="1400" dirty="0" smtClean="0">
                <a:solidFill>
                  <a:schemeClr val="bg1"/>
                </a:solidFill>
              </a:rPr>
              <a:t> </a:t>
            </a:r>
          </a:p>
          <a:p>
            <a:pPr algn="ctr"/>
            <a:endParaRPr lang="he-IL" sz="1400" dirty="0" smtClean="0">
              <a:solidFill>
                <a:schemeClr val="bg1"/>
              </a:solidFill>
            </a:endParaRPr>
          </a:p>
          <a:p>
            <a:pPr algn="ctr"/>
            <a:r>
              <a:rPr lang="he-IL" sz="1400" dirty="0" smtClean="0">
                <a:solidFill>
                  <a:schemeClr val="bg1"/>
                </a:solidFill>
              </a:rPr>
              <a:t>רפאל</a:t>
            </a:r>
            <a:endParaRPr lang="en-US" sz="14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00192" y="764704"/>
            <a:ext cx="2186260" cy="2677656"/>
          </a:xfrm>
          <a:prstGeom prst="rect">
            <a:avLst/>
          </a:prstGeom>
          <a:solidFill>
            <a:schemeClr val="bg2"/>
          </a:solidFill>
        </p:spPr>
        <p:txBody>
          <a:bodyPr wrap="square" rtlCol="1">
            <a:spAutoFit/>
          </a:bodyPr>
          <a:lstStyle/>
          <a:p>
            <a:endParaRPr lang="he-IL" sz="1400" dirty="0"/>
          </a:p>
          <a:p>
            <a:r>
              <a:rPr lang="he-IL" sz="1400" u="sng" dirty="0" smtClean="0"/>
              <a:t>מצרכים לבצק</a:t>
            </a:r>
            <a:r>
              <a:rPr lang="he-IL" sz="1400" dirty="0" smtClean="0"/>
              <a:t>:</a:t>
            </a:r>
          </a:p>
          <a:p>
            <a:r>
              <a:rPr lang="he-IL" sz="1400" dirty="0" smtClean="0"/>
              <a:t>1 ק"ג קמח</a:t>
            </a:r>
          </a:p>
          <a:p>
            <a:r>
              <a:rPr lang="he-IL" sz="1400" dirty="0" smtClean="0"/>
              <a:t>2 ביצים</a:t>
            </a:r>
          </a:p>
          <a:p>
            <a:r>
              <a:rPr lang="he-IL" sz="1400" dirty="0" smtClean="0"/>
              <a:t>8 כפיות סוכר</a:t>
            </a:r>
          </a:p>
          <a:p>
            <a:r>
              <a:rPr lang="he-IL" sz="1400" dirty="0" smtClean="0"/>
              <a:t>1 מרגרינה</a:t>
            </a:r>
          </a:p>
          <a:p>
            <a:r>
              <a:rPr lang="he-IL" sz="1400" dirty="0" smtClean="0"/>
              <a:t>3 כפות שמן</a:t>
            </a:r>
          </a:p>
          <a:p>
            <a:r>
              <a:rPr lang="he-IL" sz="1400" dirty="0" smtClean="0"/>
              <a:t>קורט מלח</a:t>
            </a:r>
          </a:p>
          <a:p>
            <a:r>
              <a:rPr lang="he-IL" sz="1400" dirty="0" smtClean="0"/>
              <a:t>2 כפות שמרים</a:t>
            </a:r>
          </a:p>
          <a:p>
            <a:r>
              <a:rPr lang="he-IL" sz="1400" dirty="0" smtClean="0"/>
              <a:t>1 כוס מים פושרים</a:t>
            </a:r>
          </a:p>
          <a:p>
            <a:endParaRPr lang="he-IL" sz="1400" dirty="0"/>
          </a:p>
          <a:p>
            <a:endParaRPr lang="he-IL" sz="1400" dirty="0"/>
          </a:p>
        </p:txBody>
      </p:sp>
      <p:sp>
        <p:nvSpPr>
          <p:cNvPr id="7" name="TextBox 6"/>
          <p:cNvSpPr txBox="1"/>
          <p:nvPr/>
        </p:nvSpPr>
        <p:spPr>
          <a:xfrm rot="539663">
            <a:off x="636154" y="4495389"/>
            <a:ext cx="2808312" cy="1169551"/>
          </a:xfrm>
          <a:prstGeom prst="rect">
            <a:avLst/>
          </a:prstGeom>
          <a:solidFill>
            <a:schemeClr val="accent4">
              <a:lumMod val="40000"/>
              <a:lumOff val="60000"/>
            </a:schemeClr>
          </a:solidFill>
        </p:spPr>
        <p:txBody>
          <a:bodyPr wrap="square" rtlCol="1">
            <a:spAutoFit/>
          </a:bodyPr>
          <a:lstStyle/>
          <a:p>
            <a:r>
              <a:rPr lang="he-IL" sz="1400" i="1" dirty="0" smtClean="0"/>
              <a:t>"מזל טוב ליום הולדתך עד 120. המון אושר, בריאות  והצלחה.</a:t>
            </a:r>
            <a:endParaRPr lang="en-US" sz="1400" i="1" dirty="0" smtClean="0"/>
          </a:p>
          <a:p>
            <a:r>
              <a:rPr lang="he-IL" sz="1400" i="1" dirty="0" smtClean="0"/>
              <a:t>הכימיה בינינו התחילה כבר בגן ואני שמח שאני סובל אותך 53 שנים. מאחל לך רק טוב." </a:t>
            </a:r>
            <a:r>
              <a:rPr lang="he-IL" sz="1400" dirty="0" smtClean="0"/>
              <a:t>סיאני</a:t>
            </a:r>
            <a:endParaRPr lang="he-IL" sz="1400" i="1" dirty="0"/>
          </a:p>
        </p:txBody>
      </p:sp>
      <p:sp>
        <p:nvSpPr>
          <p:cNvPr id="8" name="TextBox 7"/>
          <p:cNvSpPr txBox="1"/>
          <p:nvPr/>
        </p:nvSpPr>
        <p:spPr>
          <a:xfrm>
            <a:off x="3707904" y="764704"/>
            <a:ext cx="2376264" cy="2677656"/>
          </a:xfrm>
          <a:prstGeom prst="rect">
            <a:avLst/>
          </a:prstGeom>
          <a:solidFill>
            <a:schemeClr val="bg2"/>
          </a:solidFill>
        </p:spPr>
        <p:txBody>
          <a:bodyPr wrap="square" rtlCol="1">
            <a:spAutoFit/>
          </a:bodyPr>
          <a:lstStyle/>
          <a:p>
            <a:endParaRPr lang="he-IL" sz="1400" u="sng" dirty="0" smtClean="0"/>
          </a:p>
          <a:p>
            <a:r>
              <a:rPr lang="he-IL" sz="1400" u="sng" dirty="0" smtClean="0"/>
              <a:t>מצרכים למילוי</a:t>
            </a:r>
            <a:r>
              <a:rPr lang="he-IL" sz="1400" dirty="0" smtClean="0"/>
              <a:t>:</a:t>
            </a:r>
          </a:p>
          <a:p>
            <a:r>
              <a:rPr lang="he-IL" sz="1400" dirty="0" smtClean="0"/>
              <a:t>32 כפות גדושות של סוכר</a:t>
            </a:r>
          </a:p>
          <a:p>
            <a:r>
              <a:rPr lang="he-IL" sz="1400" dirty="0" smtClean="0"/>
              <a:t>8 כפות שטוחות של קקאו</a:t>
            </a:r>
          </a:p>
          <a:p>
            <a:r>
              <a:rPr lang="he-IL" sz="1400" dirty="0" smtClean="0"/>
              <a:t>4 כפות קינמון</a:t>
            </a:r>
          </a:p>
          <a:p>
            <a:r>
              <a:rPr lang="he-IL" sz="1400" dirty="0" smtClean="0"/>
              <a:t>ביצה למריחה מעל העוגה</a:t>
            </a:r>
          </a:p>
          <a:p>
            <a:endParaRPr lang="he-IL" sz="1400" dirty="0" smtClean="0"/>
          </a:p>
          <a:p>
            <a:endParaRPr lang="he-IL" sz="1400" dirty="0" smtClean="0"/>
          </a:p>
          <a:p>
            <a:endParaRPr lang="he-IL" sz="1400" dirty="0" smtClean="0"/>
          </a:p>
          <a:p>
            <a:endParaRPr lang="he-IL" sz="1400" dirty="0" smtClean="0"/>
          </a:p>
          <a:p>
            <a:endParaRPr lang="he-IL" sz="1400" dirty="0"/>
          </a:p>
          <a:p>
            <a:endParaRPr lang="he-IL" sz="1400" dirty="0"/>
          </a:p>
        </p:txBody>
      </p:sp>
      <p:sp>
        <p:nvSpPr>
          <p:cNvPr id="9" name="TextBox 8"/>
          <p:cNvSpPr txBox="1"/>
          <p:nvPr/>
        </p:nvSpPr>
        <p:spPr>
          <a:xfrm>
            <a:off x="3563888" y="3573016"/>
            <a:ext cx="5112568" cy="2677656"/>
          </a:xfrm>
          <a:prstGeom prst="rect">
            <a:avLst/>
          </a:prstGeom>
          <a:solidFill>
            <a:schemeClr val="bg2">
              <a:lumMod val="90000"/>
            </a:schemeClr>
          </a:solidFill>
        </p:spPr>
        <p:txBody>
          <a:bodyPr wrap="square" rtlCol="1">
            <a:spAutoFit/>
          </a:bodyPr>
          <a:lstStyle/>
          <a:p>
            <a:endParaRPr lang="he-IL" sz="1400" dirty="0"/>
          </a:p>
          <a:p>
            <a:r>
              <a:rPr lang="he-IL" sz="1400" u="sng" dirty="0" smtClean="0"/>
              <a:t>אופן ההכנה</a:t>
            </a:r>
            <a:r>
              <a:rPr lang="he-IL" sz="1400" dirty="0" smtClean="0"/>
              <a:t>:</a:t>
            </a:r>
          </a:p>
          <a:p>
            <a:pPr marL="342900" indent="-342900">
              <a:buAutoNum type="arabicPeriod"/>
            </a:pPr>
            <a:r>
              <a:rPr lang="he-IL" sz="1400" dirty="0" smtClean="0"/>
              <a:t>לשים את כל המצרכים לבצק</a:t>
            </a:r>
            <a:r>
              <a:rPr lang="he-IL" sz="1400" dirty="0"/>
              <a:t> </a:t>
            </a:r>
            <a:r>
              <a:rPr lang="he-IL" sz="1400" dirty="0" smtClean="0"/>
              <a:t>ומשאירים לתפוח במשך שעה.</a:t>
            </a:r>
          </a:p>
          <a:p>
            <a:pPr marL="342900" indent="-342900">
              <a:buAutoNum type="arabicPeriod"/>
            </a:pPr>
            <a:r>
              <a:rPr lang="he-IL" sz="1400" dirty="0" smtClean="0"/>
              <a:t>את הבצק מחלקים ל-8 חלקים שווים. לרדד את החלקים עד שהם דקים מאוד (מבלי שיקרעו). </a:t>
            </a:r>
            <a:r>
              <a:rPr lang="en-US" sz="1400" dirty="0" smtClean="0"/>
              <a:t/>
            </a:r>
            <a:br>
              <a:rPr lang="en-US" sz="1400" dirty="0" smtClean="0"/>
            </a:br>
            <a:r>
              <a:rPr lang="he-IL" sz="1400" u="sng" dirty="0" smtClean="0"/>
              <a:t>על כל חלק</a:t>
            </a:r>
            <a:r>
              <a:rPr lang="he-IL" sz="1400" dirty="0" smtClean="0"/>
              <a:t> מורחים שמן, 4 כפות גדושות של סוכר, כף שטוחה של קקאו ו-1/2 כף קינמון. </a:t>
            </a:r>
            <a:r>
              <a:rPr lang="en-US" sz="1400" dirty="0" smtClean="0"/>
              <a:t/>
            </a:r>
            <a:br>
              <a:rPr lang="en-US" sz="1400" dirty="0" smtClean="0"/>
            </a:br>
            <a:r>
              <a:rPr lang="he-IL" sz="1400" dirty="0" smtClean="0"/>
              <a:t>מגלגלים לקבלת מעין צורת מערוך. כל 2 חלקים מלפפים יחדיו ליצירת צמה.</a:t>
            </a:r>
          </a:p>
          <a:p>
            <a:pPr marL="342900" indent="-342900">
              <a:buAutoNum type="arabicPeriod"/>
            </a:pPr>
            <a:r>
              <a:rPr lang="he-IL" sz="1400" dirty="0" smtClean="0"/>
              <a:t>מניחים בתבנית על נייר אפיה, ברווח גדול, מורחים ביצה ואופים בתנור בחום של 170 מעלות כעשרים דקות.</a:t>
            </a:r>
          </a:p>
        </p:txBody>
      </p:sp>
      <p:sp>
        <p:nvSpPr>
          <p:cNvPr id="10" name="TextBox 9"/>
          <p:cNvSpPr txBox="1"/>
          <p:nvPr/>
        </p:nvSpPr>
        <p:spPr>
          <a:xfrm>
            <a:off x="4788024" y="188640"/>
            <a:ext cx="2376264" cy="369332"/>
          </a:xfrm>
          <a:prstGeom prst="rect">
            <a:avLst/>
          </a:prstGeom>
          <a:solidFill>
            <a:schemeClr val="accent4">
              <a:lumMod val="40000"/>
              <a:lumOff val="60000"/>
            </a:schemeClr>
          </a:solidFill>
        </p:spPr>
        <p:txBody>
          <a:bodyPr wrap="square" rtlCol="1">
            <a:spAutoFit/>
          </a:bodyPr>
          <a:lstStyle/>
          <a:p>
            <a:r>
              <a:rPr lang="he-IL" dirty="0" smtClean="0"/>
              <a:t>עוגת שמרים / סיאני</a:t>
            </a:r>
            <a:endParaRPr lang="he-IL" dirty="0"/>
          </a:p>
        </p:txBody>
      </p:sp>
      <p:pic>
        <p:nvPicPr>
          <p:cNvPr id="1026" name="Picture 2" descr="‏‏עותק של IMG_0677"/>
          <p:cNvPicPr>
            <a:picLocks noChangeAspect="1" noChangeArrowheads="1"/>
          </p:cNvPicPr>
          <p:nvPr/>
        </p:nvPicPr>
        <p:blipFill>
          <a:blip r:embed="rId2" cstate="print"/>
          <a:srcRect/>
          <a:stretch>
            <a:fillRect/>
          </a:stretch>
        </p:blipFill>
        <p:spPr bwMode="auto">
          <a:xfrm rot="19856803">
            <a:off x="1109847" y="480000"/>
            <a:ext cx="2471798" cy="358231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descr="DSC01042 - Copy.jpg"/>
          <p:cNvPicPr>
            <a:picLocks noGrp="1" noChangeAspect="1"/>
          </p:cNvPicPr>
          <p:nvPr>
            <p:ph idx="1"/>
          </p:nvPr>
        </p:nvPicPr>
        <p:blipFill>
          <a:blip r:embed="rId2" cstate="print"/>
          <a:stretch>
            <a:fillRect/>
          </a:stretch>
        </p:blipFill>
        <p:spPr>
          <a:xfrm>
            <a:off x="5270500" y="0"/>
            <a:ext cx="3873500" cy="2603500"/>
          </a:xfrm>
        </p:spPr>
      </p:pic>
      <p:sp>
        <p:nvSpPr>
          <p:cNvPr id="3" name="TextBox 2"/>
          <p:cNvSpPr txBox="1"/>
          <p:nvPr/>
        </p:nvSpPr>
        <p:spPr>
          <a:xfrm>
            <a:off x="438516" y="3068960"/>
            <a:ext cx="8280920" cy="3323987"/>
          </a:xfrm>
          <a:prstGeom prst="rect">
            <a:avLst/>
          </a:prstGeom>
          <a:solidFill>
            <a:schemeClr val="accent4">
              <a:lumMod val="40000"/>
              <a:lumOff val="60000"/>
            </a:schemeClr>
          </a:solidFill>
        </p:spPr>
        <p:txBody>
          <a:bodyPr wrap="square" rtlCol="1">
            <a:spAutoFit/>
          </a:bodyPr>
          <a:lstStyle/>
          <a:p>
            <a:r>
              <a:rPr lang="he-IL" sz="1400" u="sng" dirty="0" smtClean="0"/>
              <a:t>מצרכים</a:t>
            </a:r>
            <a:r>
              <a:rPr lang="he-IL" sz="1400" dirty="0" smtClean="0"/>
              <a:t>: קילו קמח, 2 כפות שמרים, 3 כפות סוכר, 1 חבילת חמאה (אפשר שמן במקום).</a:t>
            </a:r>
            <a:endParaRPr lang="en-US" sz="1400" dirty="0" smtClean="0"/>
          </a:p>
          <a:p>
            <a:endParaRPr lang="he-IL" sz="1400" dirty="0" smtClean="0"/>
          </a:p>
          <a:p>
            <a:r>
              <a:rPr lang="he-IL" sz="1400" u="sng" dirty="0" smtClean="0"/>
              <a:t>אופן הכנה</a:t>
            </a:r>
            <a:r>
              <a:rPr lang="he-IL" sz="1400" dirty="0" smtClean="0"/>
              <a:t>: </a:t>
            </a:r>
          </a:p>
          <a:p>
            <a:r>
              <a:rPr lang="he-IL" sz="1400" dirty="0" smtClean="0"/>
              <a:t>1. ללוש את הקמח השמרים והסוכר עם שלוש וחצי כוסות מים מהברז. תוך כדי לישה יש להוסיף כף מלח (את המלח חשוב להוסיף רק לאחר הלישה, מכיוון שמגע ישיר של שמרים עם מלח הוא לא טוב).</a:t>
            </a:r>
          </a:p>
          <a:p>
            <a:r>
              <a:rPr lang="he-IL" sz="1400" dirty="0" smtClean="0"/>
              <a:t>יש לתקן לפי הצורך: אם הבצק דביק מדי, יש להוסיף מעט קמח, ואם הוא לא מספיק רך, להוסיף טיפה מים. </a:t>
            </a:r>
          </a:p>
          <a:p>
            <a:r>
              <a:rPr lang="he-IL" sz="1400" dirty="0" smtClean="0"/>
              <a:t>2. לתת לבצק לנוח כשעה. וללוש בשנית.</a:t>
            </a:r>
          </a:p>
          <a:p>
            <a:r>
              <a:rPr lang="he-IL" sz="1400" dirty="0" smtClean="0"/>
              <a:t>3. לאחר התפיחה השנייה, יש לקרוץ עיגולים (10-12 </a:t>
            </a:r>
            <a:r>
              <a:rPr lang="he-IL" sz="1400" dirty="0" err="1" smtClean="0"/>
              <a:t>עיגולים</a:t>
            </a:r>
            <a:r>
              <a:rPr lang="he-IL" sz="1400" dirty="0" smtClean="0"/>
              <a:t>) ולתת להם לנוח כעשר דקות.</a:t>
            </a:r>
          </a:p>
          <a:p>
            <a:r>
              <a:rPr lang="he-IL" sz="1400" dirty="0" smtClean="0"/>
              <a:t>4. כל עיגול מרדדים בעזרת מערוך (יש לקמח את משטח הרידוד לפני) ומורחים בשמן </a:t>
            </a:r>
            <a:r>
              <a:rPr lang="he-IL" sz="1400" u="sng" dirty="0" smtClean="0"/>
              <a:t>או</a:t>
            </a:r>
            <a:r>
              <a:rPr lang="he-IL" sz="1400" dirty="0" smtClean="0"/>
              <a:t> בחמאה שממיסים במיקרו או על גז (עדיף למרוח חמאה ולא שמן).</a:t>
            </a:r>
          </a:p>
          <a:p>
            <a:r>
              <a:rPr lang="he-IL" sz="1400" dirty="0" smtClean="0"/>
              <a:t>5. כל עיגול מגלגלים לצורת נקניק, ומכל נקניק יוצרים צורת שבלול.</a:t>
            </a:r>
          </a:p>
          <a:p>
            <a:r>
              <a:rPr lang="he-IL" sz="1400" dirty="0" smtClean="0"/>
              <a:t>6. לקחת תבנית עם נייר אפיה ולהניח את כל השבלולים עם מרווחים ביניהם. יש לתת לשבלולים לנוח על התבנית כרבע שעה. בינתיים מומלץ להדליק את התנור על 200 מעלות כדי שיתחמם.</a:t>
            </a:r>
          </a:p>
          <a:p>
            <a:r>
              <a:rPr lang="he-IL" sz="1400" dirty="0" smtClean="0"/>
              <a:t>7. להכניס את הקובניות לתנור כשהוא כבר חם, ולאפות על 200 מעלות כחצי שעה.</a:t>
            </a:r>
          </a:p>
        </p:txBody>
      </p:sp>
      <p:sp>
        <p:nvSpPr>
          <p:cNvPr id="5" name="TextBox 4"/>
          <p:cNvSpPr txBox="1"/>
          <p:nvPr/>
        </p:nvSpPr>
        <p:spPr>
          <a:xfrm rot="20868231">
            <a:off x="755576" y="548680"/>
            <a:ext cx="4104456" cy="138499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1">
            <a:spAutoFit/>
          </a:bodyPr>
          <a:lstStyle/>
          <a:p>
            <a:r>
              <a:rPr lang="he-IL" sz="1400" i="1" dirty="0" smtClean="0"/>
              <a:t>"אתה לי כאח. את הסודות הכמוסים ביותר רק אתה ואני יודעים. אתה איש סודי היחיד, ורק עליך אני סומך. רק איתך אפשר לשבת שעות ולשוחח בכיף, ותמיד אנו משלימים זה את זה וחושבים כמעט אותו הדבר. המזל שלי היא שיש לי חבר כמוך". </a:t>
            </a:r>
            <a:r>
              <a:rPr lang="he-IL" sz="1400" dirty="0" smtClean="0"/>
              <a:t>מוטי שמעוני</a:t>
            </a:r>
            <a:endParaRPr lang="he-IL" sz="1400" dirty="0"/>
          </a:p>
        </p:txBody>
      </p:sp>
      <p:sp>
        <p:nvSpPr>
          <p:cNvPr id="6" name="TextBox 5"/>
          <p:cNvSpPr txBox="1"/>
          <p:nvPr/>
        </p:nvSpPr>
        <p:spPr>
          <a:xfrm>
            <a:off x="1763688" y="2348880"/>
            <a:ext cx="2592288" cy="338554"/>
          </a:xfrm>
          <a:prstGeom prst="rect">
            <a:avLst/>
          </a:prstGeom>
          <a:noFill/>
        </p:spPr>
        <p:txBody>
          <a:bodyPr wrap="square" rtlCol="1">
            <a:spAutoFit/>
          </a:bodyPr>
          <a:lstStyle/>
          <a:p>
            <a:r>
              <a:rPr lang="he-IL" sz="1600" b="1" dirty="0" smtClean="0"/>
              <a:t>קובניות / מוטי שמעוני</a:t>
            </a:r>
            <a:endParaRPr lang="he-IL" sz="16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95936" y="548680"/>
            <a:ext cx="4320480" cy="5293757"/>
          </a:xfrm>
          <a:prstGeom prst="rect">
            <a:avLst/>
          </a:prstGeom>
          <a:solidFill>
            <a:schemeClr val="bg2">
              <a:lumMod val="90000"/>
            </a:schemeClr>
          </a:solidFill>
        </p:spPr>
        <p:txBody>
          <a:bodyPr wrap="square" rtlCol="1">
            <a:spAutoFit/>
          </a:bodyPr>
          <a:lstStyle/>
          <a:p>
            <a:r>
              <a:rPr lang="he-IL" sz="1600" b="1" dirty="0" smtClean="0"/>
              <a:t>עוגת גבינה עם פירורים / מוטי חי</a:t>
            </a:r>
          </a:p>
          <a:p>
            <a:endParaRPr lang="he-IL" sz="1400" dirty="0"/>
          </a:p>
          <a:p>
            <a:r>
              <a:rPr lang="he-IL" sz="1400" u="sng" dirty="0" smtClean="0"/>
              <a:t>מצרכים</a:t>
            </a:r>
            <a:r>
              <a:rPr lang="he-IL" sz="1400" dirty="0" smtClean="0"/>
              <a:t>:</a:t>
            </a:r>
          </a:p>
          <a:p>
            <a:r>
              <a:rPr lang="he-IL" sz="1400" b="1" dirty="0" smtClean="0"/>
              <a:t>לבצק:</a:t>
            </a:r>
            <a:r>
              <a:rPr lang="he-IL" sz="1400" dirty="0" smtClean="0"/>
              <a:t> 2 כוסות קמח תופח, 4 כפות סוכר, 1 חבילת מרגרינה או </a:t>
            </a:r>
            <a:r>
              <a:rPr lang="he-IL" sz="1400" dirty="0" err="1" smtClean="0"/>
              <a:t>גולדבנד</a:t>
            </a:r>
            <a:r>
              <a:rPr lang="he-IL" sz="1400" dirty="0" smtClean="0"/>
              <a:t>, 2 חלמונים (צהוב).</a:t>
            </a:r>
          </a:p>
          <a:p>
            <a:r>
              <a:rPr lang="he-IL" sz="1400" b="1" dirty="0" smtClean="0"/>
              <a:t>למילוי:</a:t>
            </a:r>
            <a:r>
              <a:rPr lang="he-IL" sz="1400" dirty="0" smtClean="0"/>
              <a:t> 3 גביעים גבינה לבנה 5%, ¾ כוס סוכר, 1 חבילה סוכר וניל, 1 כפית תמצית וניל, 1 שמנת </a:t>
            </a:r>
          </a:p>
          <a:p>
            <a:r>
              <a:rPr lang="he-IL" sz="1400" dirty="0" smtClean="0"/>
              <a:t>מתוקה.</a:t>
            </a:r>
          </a:p>
          <a:p>
            <a:endParaRPr lang="he-IL" sz="1400" dirty="0"/>
          </a:p>
          <a:p>
            <a:r>
              <a:rPr lang="he-IL" sz="1400" u="sng" dirty="0" smtClean="0"/>
              <a:t>אופן הכנה</a:t>
            </a:r>
            <a:r>
              <a:rPr lang="he-IL" sz="1400" dirty="0" smtClean="0"/>
              <a:t>: </a:t>
            </a:r>
            <a:r>
              <a:rPr lang="en-US" sz="1400" dirty="0" smtClean="0"/>
              <a:t/>
            </a:r>
            <a:br>
              <a:rPr lang="en-US" sz="1400" dirty="0" smtClean="0"/>
            </a:br>
            <a:r>
              <a:rPr lang="he-IL" sz="1400" dirty="0" smtClean="0"/>
              <a:t>1. לשים את כל החומרים לבצק. לוקחים 2/3 מהבצק ומשטחים ביד לתבנית עגולה משומנת. את ה-1/3 הנותר משטחים בתבנית נפרדת (לא משנה הצורה של התבנית).</a:t>
            </a:r>
          </a:p>
          <a:p>
            <a:r>
              <a:rPr lang="he-IL" sz="1400" dirty="0" smtClean="0"/>
              <a:t>את שתי התבניות אופים בתנור על 180 מעלות, עד שהבצק מכהה אך לא נשרף! (20 דקות - חצי שעה).</a:t>
            </a:r>
          </a:p>
          <a:p>
            <a:endParaRPr lang="he-IL" sz="1400" dirty="0" smtClean="0"/>
          </a:p>
          <a:p>
            <a:r>
              <a:rPr lang="he-IL" sz="1400" dirty="0" smtClean="0"/>
              <a:t>2 בינתיים מכינים את המילוי. מערבבים את כל חומרי המילוי מלבד השמנת המתוקה. את השמנת המתוקה מקציפים בנפרד ואז מקפלים אותה לתערובת המילוי.</a:t>
            </a:r>
          </a:p>
          <a:p>
            <a:endParaRPr lang="he-IL" sz="1400" dirty="0" smtClean="0"/>
          </a:p>
          <a:p>
            <a:r>
              <a:rPr lang="he-IL" sz="1400" dirty="0" smtClean="0"/>
              <a:t>3. את המילוי שופכים על התבנית העגולה עם 2/3 הבצק. ואת ה-1/3 מפוררים מעל המילוי בעזרת הידיים.</a:t>
            </a:r>
          </a:p>
        </p:txBody>
      </p:sp>
      <p:sp>
        <p:nvSpPr>
          <p:cNvPr id="7" name="TextBox 6"/>
          <p:cNvSpPr txBox="1"/>
          <p:nvPr/>
        </p:nvSpPr>
        <p:spPr>
          <a:xfrm>
            <a:off x="899592" y="4437112"/>
            <a:ext cx="2736304" cy="1323439"/>
          </a:xfrm>
          <a:prstGeom prst="rect">
            <a:avLst/>
          </a:prstGeom>
          <a:solidFill>
            <a:schemeClr val="accent4">
              <a:lumMod val="40000"/>
              <a:lumOff val="60000"/>
            </a:schemeClr>
          </a:solidFill>
        </p:spPr>
        <p:txBody>
          <a:bodyPr wrap="square" rtlCol="1">
            <a:spAutoFit/>
          </a:bodyPr>
          <a:lstStyle/>
          <a:p>
            <a:pPr algn="ctr"/>
            <a:r>
              <a:rPr lang="he-IL" sz="1600" i="1" dirty="0" smtClean="0"/>
              <a:t>"אני </a:t>
            </a:r>
            <a:r>
              <a:rPr lang="he-IL" sz="1600" i="1" dirty="0"/>
              <a:t>רוצה לאחל לך שתמשיך להתחבר לילד שבך, תן לעצמך הזדמנות </a:t>
            </a:r>
            <a:r>
              <a:rPr lang="he-IL" sz="1600" i="1" dirty="0" err="1"/>
              <a:t>להנות</a:t>
            </a:r>
            <a:r>
              <a:rPr lang="he-IL" sz="1600" i="1" dirty="0"/>
              <a:t> מהחוויות שעוד יקרו </a:t>
            </a:r>
            <a:r>
              <a:rPr lang="he-IL" sz="1600" i="1" dirty="0" smtClean="0"/>
              <a:t>בדרכך"</a:t>
            </a:r>
            <a:r>
              <a:rPr lang="en-US" sz="1600" i="1" dirty="0" smtClean="0"/>
              <a:t>.</a:t>
            </a:r>
            <a:r>
              <a:rPr lang="he-IL" sz="1600" i="1" dirty="0" smtClean="0"/>
              <a:t> </a:t>
            </a:r>
            <a:r>
              <a:rPr lang="he-IL" sz="1600" dirty="0" smtClean="0"/>
              <a:t>מוטי חי</a:t>
            </a:r>
            <a:endParaRPr lang="en-US" sz="1600" dirty="0"/>
          </a:p>
        </p:txBody>
      </p:sp>
      <p:pic>
        <p:nvPicPr>
          <p:cNvPr id="8" name="תמונה 7" descr="עותק של אליכין 005.jpg"/>
          <p:cNvPicPr>
            <a:picLocks noChangeAspect="1"/>
          </p:cNvPicPr>
          <p:nvPr/>
        </p:nvPicPr>
        <p:blipFill>
          <a:blip r:embed="rId2" cstate="print"/>
          <a:stretch>
            <a:fillRect/>
          </a:stretch>
        </p:blipFill>
        <p:spPr>
          <a:xfrm>
            <a:off x="899592" y="548680"/>
            <a:ext cx="2760222" cy="368029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9552" y="548681"/>
            <a:ext cx="4176464" cy="5262979"/>
          </a:xfrm>
          <a:prstGeom prst="rect">
            <a:avLst/>
          </a:prstGeom>
          <a:solidFill>
            <a:schemeClr val="accent1">
              <a:lumMod val="40000"/>
              <a:lumOff val="60000"/>
            </a:schemeClr>
          </a:solidFill>
        </p:spPr>
        <p:txBody>
          <a:bodyPr wrap="square" rtlCol="1">
            <a:spAutoFit/>
          </a:bodyPr>
          <a:lstStyle/>
          <a:p>
            <a:pPr algn="ctr"/>
            <a:r>
              <a:rPr lang="he-IL" sz="1400" b="1" dirty="0"/>
              <a:t>עוגת גלידה </a:t>
            </a:r>
            <a:r>
              <a:rPr lang="he-IL" sz="1400" b="1" dirty="0" smtClean="0"/>
              <a:t>/ אפרת</a:t>
            </a:r>
          </a:p>
          <a:p>
            <a:pPr algn="ctr"/>
            <a:r>
              <a:rPr lang="he-IL" sz="1400" b="1" dirty="0" smtClean="0"/>
              <a:t>הכנה </a:t>
            </a:r>
            <a:r>
              <a:rPr lang="he-IL" sz="1400" b="1" dirty="0"/>
              <a:t>לחיים החדשים של שמוליק</a:t>
            </a:r>
            <a:endParaRPr lang="en-US" sz="1400" dirty="0"/>
          </a:p>
          <a:p>
            <a:endParaRPr lang="he-IL" sz="1400" b="1" dirty="0" smtClean="0"/>
          </a:p>
          <a:p>
            <a:r>
              <a:rPr lang="he-IL" sz="1400" u="sng" dirty="0" smtClean="0"/>
              <a:t>מצרכים</a:t>
            </a:r>
            <a:r>
              <a:rPr lang="he-IL" sz="1400" dirty="0"/>
              <a:t>:</a:t>
            </a:r>
            <a:br>
              <a:rPr lang="he-IL" sz="1400" dirty="0"/>
            </a:br>
            <a:r>
              <a:rPr lang="he-IL" sz="1400" dirty="0"/>
              <a:t>2 חבילות </a:t>
            </a:r>
            <a:r>
              <a:rPr lang="he-IL" sz="1400" dirty="0" smtClean="0"/>
              <a:t> </a:t>
            </a:r>
            <a:r>
              <a:rPr lang="he-IL" sz="1400" dirty="0" err="1" smtClean="0"/>
              <a:t>ביסקיוויטים</a:t>
            </a:r>
            <a:r>
              <a:rPr lang="he-IL" sz="1400" dirty="0" smtClean="0"/>
              <a:t> של פתי </a:t>
            </a:r>
            <a:r>
              <a:rPr lang="he-IL" sz="1400" dirty="0"/>
              <a:t>בר (וניל/שוקולד</a:t>
            </a:r>
            <a:r>
              <a:rPr lang="he-IL" sz="1400" dirty="0" smtClean="0"/>
              <a:t>)</a:t>
            </a:r>
            <a:r>
              <a:rPr lang="he-IL" sz="1400" dirty="0"/>
              <a:t/>
            </a:r>
            <a:br>
              <a:rPr lang="he-IL" sz="1400" dirty="0"/>
            </a:br>
            <a:r>
              <a:rPr lang="he-IL" sz="1400" dirty="0"/>
              <a:t>2 חבילות אינסטנט פודינג וניל </a:t>
            </a:r>
            <a:br>
              <a:rPr lang="he-IL" sz="1400" dirty="0"/>
            </a:br>
            <a:r>
              <a:rPr lang="he-IL" sz="1400" dirty="0"/>
              <a:t>2 </a:t>
            </a:r>
            <a:r>
              <a:rPr lang="he-IL" sz="1400" dirty="0" err="1"/>
              <a:t>יח</a:t>
            </a:r>
            <a:r>
              <a:rPr lang="he-IL" sz="1400" dirty="0"/>
              <a:t>' שמנת מתוקה חלבי</a:t>
            </a:r>
            <a:endParaRPr lang="en-US" sz="1400" dirty="0"/>
          </a:p>
          <a:p>
            <a:r>
              <a:rPr lang="he-IL" sz="1400" dirty="0"/>
              <a:t>2 גבינה לבנה 3%</a:t>
            </a:r>
            <a:endParaRPr lang="en-US" sz="1400" dirty="0"/>
          </a:p>
          <a:p>
            <a:r>
              <a:rPr lang="he-IL" sz="1400" dirty="0"/>
              <a:t>כוס חלב או ליקר כלשהו לטבול ביסקוויטים</a:t>
            </a:r>
            <a:endParaRPr lang="en-US" sz="1400" dirty="0"/>
          </a:p>
          <a:p>
            <a:r>
              <a:rPr lang="he-IL" sz="1400" dirty="0"/>
              <a:t>סוכר לפי הצורך</a:t>
            </a:r>
            <a:br>
              <a:rPr lang="he-IL" sz="1400" dirty="0"/>
            </a:br>
            <a:r>
              <a:rPr lang="he-IL" sz="1400" dirty="0" smtClean="0"/>
              <a:t>מעט רום או תמצית וניל</a:t>
            </a:r>
            <a:r>
              <a:rPr lang="he-IL" sz="1400" dirty="0"/>
              <a:t/>
            </a:r>
            <a:br>
              <a:rPr lang="he-IL" sz="1400" dirty="0"/>
            </a:br>
            <a:endParaRPr lang="he-IL" sz="1400" dirty="0" smtClean="0"/>
          </a:p>
          <a:p>
            <a:r>
              <a:rPr lang="he-IL" sz="1400" u="sng" dirty="0" smtClean="0"/>
              <a:t>אופן </a:t>
            </a:r>
            <a:r>
              <a:rPr lang="he-IL" sz="1400" u="sng" dirty="0"/>
              <a:t>הכנה</a:t>
            </a:r>
            <a:r>
              <a:rPr lang="he-IL" sz="1400" dirty="0" smtClean="0"/>
              <a:t>:</a:t>
            </a:r>
            <a:endParaRPr lang="en-US" sz="1400" dirty="0"/>
          </a:p>
          <a:p>
            <a:pPr>
              <a:buFontTx/>
              <a:buChar char="-"/>
            </a:pPr>
            <a:r>
              <a:rPr lang="he-IL" sz="1400" dirty="0" smtClean="0"/>
              <a:t>מניחים </a:t>
            </a:r>
            <a:r>
              <a:rPr lang="he-IL" sz="1400" dirty="0"/>
              <a:t>שכבת ביסקוויטים על תבנית ומרטיבים אותם בעזרת מברשת בחלב או בליקר</a:t>
            </a:r>
            <a:br>
              <a:rPr lang="he-IL" sz="1400" dirty="0"/>
            </a:br>
            <a:r>
              <a:rPr lang="he-IL" sz="1400" dirty="0"/>
              <a:t>- מקציפים את השמנת </a:t>
            </a:r>
            <a:r>
              <a:rPr lang="he-IL" sz="1400" dirty="0" err="1" smtClean="0"/>
              <a:t>מתוקהאינסטנט</a:t>
            </a:r>
            <a:r>
              <a:rPr lang="he-IL" sz="1400" dirty="0" smtClean="0"/>
              <a:t> פודינג</a:t>
            </a:r>
          </a:p>
          <a:p>
            <a:pPr>
              <a:buFontTx/>
              <a:buChar char="-"/>
            </a:pPr>
            <a:r>
              <a:rPr lang="he-IL" sz="1400" dirty="0"/>
              <a:t> </a:t>
            </a:r>
            <a:r>
              <a:rPr lang="he-IL" sz="1400" dirty="0" smtClean="0"/>
              <a:t>מוסיפים </a:t>
            </a:r>
            <a:r>
              <a:rPr lang="he-IL" sz="1400" dirty="0"/>
              <a:t>את הגבינה-לקצפת- וכן סוכר על פי </a:t>
            </a:r>
            <a:r>
              <a:rPr lang="he-IL" sz="1400" dirty="0" smtClean="0"/>
              <a:t>הצורך + </a:t>
            </a:r>
            <a:r>
              <a:rPr lang="he-IL" sz="1400" dirty="0"/>
              <a:t>מעט רום </a:t>
            </a:r>
            <a:r>
              <a:rPr lang="he-IL" sz="1400" dirty="0" smtClean="0"/>
              <a:t>או תמצית וניל</a:t>
            </a:r>
            <a:endParaRPr lang="en-US" sz="1400" dirty="0"/>
          </a:p>
          <a:p>
            <a:r>
              <a:rPr lang="he-IL" sz="1400" dirty="0"/>
              <a:t>- שמים על הביסקוויטים שליש מהקרם ומעל שוב שכבת ביסקוויטים, חוזרים על הפעולה 3 פעמים</a:t>
            </a:r>
            <a:br>
              <a:rPr lang="he-IL" sz="1400" dirty="0"/>
            </a:br>
            <a:r>
              <a:rPr lang="he-IL" sz="1400" dirty="0"/>
              <a:t>- מסיימים בשכבת הקרם ומעליה מגרדים מעט ביסקוויטים לקישוט</a:t>
            </a:r>
            <a:endParaRPr lang="en-US" sz="1400" dirty="0"/>
          </a:p>
          <a:p>
            <a:r>
              <a:rPr lang="he-IL" sz="1400" dirty="0"/>
              <a:t>- מעבירים לקירור במקרר ו/או במקפיא ליצירת עוגת </a:t>
            </a:r>
            <a:r>
              <a:rPr lang="he-IL" sz="1400" dirty="0" smtClean="0"/>
              <a:t>גלידה.</a:t>
            </a:r>
            <a:endParaRPr lang="en-US" sz="1400" dirty="0"/>
          </a:p>
        </p:txBody>
      </p:sp>
      <p:sp>
        <p:nvSpPr>
          <p:cNvPr id="12" name="TextBox 11"/>
          <p:cNvSpPr txBox="1"/>
          <p:nvPr/>
        </p:nvSpPr>
        <p:spPr>
          <a:xfrm rot="1323695">
            <a:off x="5330373" y="3249451"/>
            <a:ext cx="3058750" cy="2893100"/>
          </a:xfrm>
          <a:prstGeom prst="rect">
            <a:avLst/>
          </a:prstGeom>
          <a:solidFill>
            <a:schemeClr val="accent6">
              <a:lumMod val="60000"/>
              <a:lumOff val="40000"/>
            </a:schemeClr>
          </a:solidFill>
        </p:spPr>
        <p:txBody>
          <a:bodyPr wrap="square" rtlCol="1">
            <a:spAutoFit/>
          </a:bodyPr>
          <a:lstStyle/>
          <a:p>
            <a:r>
              <a:rPr lang="he-IL" sz="1400" i="1" dirty="0" smtClean="0"/>
              <a:t>"המון </a:t>
            </a:r>
            <a:r>
              <a:rPr lang="he-IL" sz="1400" i="1" dirty="0" err="1"/>
              <a:t>המון</a:t>
            </a:r>
            <a:r>
              <a:rPr lang="he-IL" sz="1400" i="1" dirty="0"/>
              <a:t> ברכות</a:t>
            </a:r>
            <a:r>
              <a:rPr lang="en-US" sz="1400" i="1" dirty="0"/>
              <a:t/>
            </a:r>
            <a:br>
              <a:rPr lang="en-US" sz="1400" i="1" dirty="0"/>
            </a:br>
            <a:r>
              <a:rPr lang="he-IL" sz="1400" i="1" dirty="0"/>
              <a:t>קטנות וגדולות</a:t>
            </a:r>
            <a:r>
              <a:rPr lang="en-US" sz="1400" i="1" dirty="0"/>
              <a:t/>
            </a:r>
            <a:br>
              <a:rPr lang="en-US" sz="1400" i="1" dirty="0"/>
            </a:br>
            <a:r>
              <a:rPr lang="he-IL" sz="1400" i="1" dirty="0"/>
              <a:t>לשנים שכבר היו</a:t>
            </a:r>
            <a:r>
              <a:rPr lang="en-US" sz="1400" i="1" dirty="0"/>
              <a:t/>
            </a:r>
            <a:br>
              <a:rPr lang="en-US" sz="1400" i="1" dirty="0"/>
            </a:br>
            <a:r>
              <a:rPr lang="he-IL" sz="1400" i="1" dirty="0"/>
              <a:t>ולאלה שבאות</a:t>
            </a:r>
            <a:r>
              <a:rPr lang="en-US" sz="1400" i="1" dirty="0"/>
              <a:t>,</a:t>
            </a:r>
            <a:br>
              <a:rPr lang="en-US" sz="1400" i="1" dirty="0"/>
            </a:br>
            <a:r>
              <a:rPr lang="he-IL" sz="1400" i="1" dirty="0"/>
              <a:t>שיהיה לך הרבה</a:t>
            </a:r>
            <a:r>
              <a:rPr lang="en-US" sz="1400" i="1" dirty="0"/>
              <a:t/>
            </a:r>
            <a:br>
              <a:rPr lang="en-US" sz="1400" i="1" dirty="0"/>
            </a:br>
            <a:r>
              <a:rPr lang="he-IL" sz="1400" i="1" dirty="0"/>
              <a:t>אושר ועושר</a:t>
            </a:r>
            <a:r>
              <a:rPr lang="en-US" sz="1400" i="1" dirty="0"/>
              <a:t>,</a:t>
            </a:r>
            <a:br>
              <a:rPr lang="en-US" sz="1400" i="1" dirty="0"/>
            </a:br>
            <a:r>
              <a:rPr lang="he-IL" sz="1400" i="1" dirty="0"/>
              <a:t>יושר וכושר</a:t>
            </a:r>
            <a:r>
              <a:rPr lang="en-US" sz="1400" i="1" dirty="0"/>
              <a:t>,</a:t>
            </a:r>
            <a:br>
              <a:rPr lang="en-US" sz="1400" i="1" dirty="0"/>
            </a:br>
            <a:r>
              <a:rPr lang="he-IL" sz="1400" i="1" dirty="0"/>
              <a:t>שכל מה שתיקח על עצמך לעשות</a:t>
            </a:r>
            <a:r>
              <a:rPr lang="en-US" sz="1400" i="1" dirty="0"/>
              <a:t/>
            </a:r>
            <a:br>
              <a:rPr lang="en-US" sz="1400" i="1" dirty="0"/>
            </a:br>
            <a:r>
              <a:rPr lang="he-IL" sz="1400" i="1" dirty="0" smtClean="0"/>
              <a:t>יצא </a:t>
            </a:r>
            <a:r>
              <a:rPr lang="he-IL" sz="1400" i="1" dirty="0"/>
              <a:t>הכי טוב שרק יכול להיות</a:t>
            </a:r>
            <a:r>
              <a:rPr lang="en-US" sz="1400" i="1" dirty="0"/>
              <a:t>!</a:t>
            </a:r>
            <a:br>
              <a:rPr lang="en-US" sz="1400" i="1" dirty="0"/>
            </a:br>
            <a:r>
              <a:rPr lang="he-IL" sz="1400" i="1" dirty="0"/>
              <a:t>איחולי הצלחה בכל התחומים</a:t>
            </a:r>
            <a:r>
              <a:rPr lang="en-US" sz="1400" i="1" dirty="0"/>
              <a:t/>
            </a:r>
            <a:br>
              <a:rPr lang="en-US" sz="1400" i="1" dirty="0"/>
            </a:br>
            <a:r>
              <a:rPr lang="he-IL" sz="1400" i="1" dirty="0"/>
              <a:t>והכי חשוב </a:t>
            </a:r>
            <a:r>
              <a:rPr lang="en-US" sz="1400" i="1" dirty="0"/>
              <a:t>-</a:t>
            </a:r>
            <a:br>
              <a:rPr lang="en-US" sz="1400" i="1" dirty="0"/>
            </a:br>
            <a:r>
              <a:rPr lang="he-IL" sz="1400" i="1" dirty="0"/>
              <a:t>תמשיך לעשות המון כיף</a:t>
            </a:r>
            <a:r>
              <a:rPr lang="en-US" sz="1400" i="1" dirty="0"/>
              <a:t/>
            </a:r>
            <a:br>
              <a:rPr lang="en-US" sz="1400" i="1" dirty="0"/>
            </a:br>
            <a:r>
              <a:rPr lang="he-IL" sz="1400" i="1" dirty="0"/>
              <a:t>במשך החיים</a:t>
            </a:r>
            <a:r>
              <a:rPr lang="en-US" sz="1400" i="1" dirty="0"/>
              <a:t> </a:t>
            </a:r>
            <a:r>
              <a:rPr lang="en-US" sz="1400" i="1" dirty="0" smtClean="0"/>
              <a:t>“</a:t>
            </a:r>
            <a:r>
              <a:rPr lang="en-US" sz="1400" dirty="0" smtClean="0"/>
              <a:t>!</a:t>
            </a:r>
            <a:r>
              <a:rPr lang="he-IL" sz="1400" dirty="0" smtClean="0"/>
              <a:t>אפרת.</a:t>
            </a:r>
            <a:endParaRPr lang="en-US" sz="1400" dirty="0"/>
          </a:p>
        </p:txBody>
      </p:sp>
      <p:pic>
        <p:nvPicPr>
          <p:cNvPr id="9" name="תמונה 8" descr="turkish.jpg"/>
          <p:cNvPicPr>
            <a:picLocks noChangeAspect="1"/>
          </p:cNvPicPr>
          <p:nvPr/>
        </p:nvPicPr>
        <p:blipFill>
          <a:blip r:embed="rId2" cstate="print"/>
          <a:stretch>
            <a:fillRect/>
          </a:stretch>
        </p:blipFill>
        <p:spPr>
          <a:xfrm>
            <a:off x="4860032" y="2924944"/>
            <a:ext cx="2076450" cy="1133475"/>
          </a:xfrm>
          <a:prstGeom prst="rect">
            <a:avLst/>
          </a:prstGeom>
        </p:spPr>
      </p:pic>
      <p:sp>
        <p:nvSpPr>
          <p:cNvPr id="10" name="TextBox 9"/>
          <p:cNvSpPr txBox="1"/>
          <p:nvPr/>
        </p:nvSpPr>
        <p:spPr>
          <a:xfrm>
            <a:off x="539552" y="6021288"/>
            <a:ext cx="5544616" cy="369332"/>
          </a:xfrm>
          <a:prstGeom prst="rect">
            <a:avLst/>
          </a:prstGeom>
          <a:solidFill>
            <a:schemeClr val="accent2">
              <a:lumMod val="40000"/>
              <a:lumOff val="60000"/>
            </a:schemeClr>
          </a:solidFill>
        </p:spPr>
        <p:txBody>
          <a:bodyPr wrap="square" rtlCol="1">
            <a:spAutoFit/>
          </a:bodyPr>
          <a:lstStyle/>
          <a:p>
            <a:r>
              <a:rPr lang="he-IL" b="1" dirty="0" smtClean="0"/>
              <a:t>אני יכולה לסדר לך אחלה טיסה עם </a:t>
            </a:r>
            <a:r>
              <a:rPr lang="he-IL" b="1" dirty="0" err="1" smtClean="0"/>
              <a:t>הטורקיש</a:t>
            </a:r>
            <a:r>
              <a:rPr lang="he-IL" b="1" dirty="0" smtClean="0"/>
              <a:t>!</a:t>
            </a:r>
            <a:endParaRPr lang="he-IL" b="1" dirty="0"/>
          </a:p>
        </p:txBody>
      </p:sp>
      <p:pic>
        <p:nvPicPr>
          <p:cNvPr id="14" name="תמונה 13" descr="תמונה0000.jpg"/>
          <p:cNvPicPr>
            <a:picLocks noChangeAspect="1"/>
          </p:cNvPicPr>
          <p:nvPr/>
        </p:nvPicPr>
        <p:blipFill>
          <a:blip r:embed="rId3" cstate="print"/>
          <a:stretch>
            <a:fillRect/>
          </a:stretch>
        </p:blipFill>
        <p:spPr>
          <a:xfrm rot="1155227">
            <a:off x="6001028" y="375368"/>
            <a:ext cx="2224470" cy="279111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92576" y="2348880"/>
            <a:ext cx="8183880" cy="1051560"/>
          </a:xfrm>
        </p:spPr>
        <p:txBody>
          <a:bodyPr/>
          <a:lstStyle/>
          <a:p>
            <a:pPr algn="ctr"/>
            <a:r>
              <a:rPr lang="he-IL" dirty="0" smtClean="0"/>
              <a:t>מתכונים אהובים</a:t>
            </a:r>
            <a:endParaRPr lang="he-IL" dirty="0"/>
          </a:p>
        </p:txBody>
      </p:sp>
      <p:sp>
        <p:nvSpPr>
          <p:cNvPr id="4" name="TextBox 3"/>
          <p:cNvSpPr txBox="1"/>
          <p:nvPr/>
        </p:nvSpPr>
        <p:spPr>
          <a:xfrm>
            <a:off x="395536" y="1270501"/>
            <a:ext cx="8352928" cy="646331"/>
          </a:xfrm>
          <a:prstGeom prst="rect">
            <a:avLst/>
          </a:prstGeom>
          <a:solidFill>
            <a:schemeClr val="bg1"/>
          </a:solidFill>
        </p:spPr>
        <p:txBody>
          <a:bodyPr wrap="square" rtlCol="1">
            <a:spAutoFit/>
          </a:bodyPr>
          <a:lstStyle/>
          <a:p>
            <a:endParaRPr lang="he-IL" dirty="0" smtClean="0"/>
          </a:p>
          <a:p>
            <a:endParaRPr lang="he-IL" dirty="0" smtClean="0"/>
          </a:p>
        </p:txBody>
      </p:sp>
      <p:sp>
        <p:nvSpPr>
          <p:cNvPr id="5" name="TextBox 4"/>
          <p:cNvSpPr txBox="1"/>
          <p:nvPr/>
        </p:nvSpPr>
        <p:spPr>
          <a:xfrm>
            <a:off x="323528" y="4078813"/>
            <a:ext cx="8424936" cy="646331"/>
          </a:xfrm>
          <a:prstGeom prst="rect">
            <a:avLst/>
          </a:prstGeom>
          <a:solidFill>
            <a:schemeClr val="bg1"/>
          </a:solidFill>
        </p:spPr>
        <p:txBody>
          <a:bodyPr wrap="square" rtlCol="1">
            <a:spAutoFit/>
          </a:bodyPr>
          <a:lstStyle/>
          <a:p>
            <a:endParaRPr lang="he-IL" dirty="0" smtClean="0"/>
          </a:p>
          <a:p>
            <a:endParaRPr lang="he-IL" dirty="0" smtClean="0"/>
          </a:p>
        </p:txBody>
      </p:sp>
      <p:sp>
        <p:nvSpPr>
          <p:cNvPr id="6" name="TextBox 5"/>
          <p:cNvSpPr txBox="1"/>
          <p:nvPr/>
        </p:nvSpPr>
        <p:spPr>
          <a:xfrm>
            <a:off x="7092280" y="404664"/>
            <a:ext cx="720080" cy="5632311"/>
          </a:xfrm>
          <a:prstGeom prst="rect">
            <a:avLst/>
          </a:prstGeom>
          <a:solidFill>
            <a:schemeClr val="bg1"/>
          </a:solidFill>
        </p:spPr>
        <p:txBody>
          <a:bodyPr wrap="square" rtlCol="1">
            <a:spAutoFit/>
          </a:bodyPr>
          <a:lstStyle/>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a:p>
        </p:txBody>
      </p:sp>
      <p:sp>
        <p:nvSpPr>
          <p:cNvPr id="7" name="TextBox 6"/>
          <p:cNvSpPr txBox="1"/>
          <p:nvPr/>
        </p:nvSpPr>
        <p:spPr>
          <a:xfrm>
            <a:off x="1547664" y="460985"/>
            <a:ext cx="720080" cy="5632311"/>
          </a:xfrm>
          <a:prstGeom prst="rect">
            <a:avLst/>
          </a:prstGeom>
          <a:solidFill>
            <a:schemeClr val="bg1"/>
          </a:solidFill>
        </p:spPr>
        <p:txBody>
          <a:bodyPr wrap="square" rtlCol="1">
            <a:spAutoFit/>
          </a:bodyPr>
          <a:lstStyle/>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59832" y="1613699"/>
            <a:ext cx="5616624" cy="2031325"/>
          </a:xfrm>
          <a:prstGeom prst="rect">
            <a:avLst/>
          </a:prstGeom>
          <a:solidFill>
            <a:schemeClr val="accent4">
              <a:lumMod val="20000"/>
              <a:lumOff val="80000"/>
            </a:schemeClr>
          </a:solidFill>
        </p:spPr>
        <p:txBody>
          <a:bodyPr wrap="square" rtlCol="1">
            <a:spAutoFit/>
          </a:bodyPr>
          <a:lstStyle/>
          <a:p>
            <a:r>
              <a:rPr lang="he-IL" u="sng" dirty="0" smtClean="0"/>
              <a:t>מצרכים</a:t>
            </a:r>
            <a:r>
              <a:rPr lang="he-IL" dirty="0" smtClean="0"/>
              <a:t>:</a:t>
            </a:r>
          </a:p>
          <a:p>
            <a:r>
              <a:rPr lang="he-IL" dirty="0" smtClean="0"/>
              <a:t>1 ק"ג קמח</a:t>
            </a:r>
          </a:p>
          <a:p>
            <a:r>
              <a:rPr lang="he-IL" dirty="0" smtClean="0"/>
              <a:t>50 גרם שמרים (2 כפות)</a:t>
            </a:r>
          </a:p>
          <a:p>
            <a:r>
              <a:rPr lang="he-IL" dirty="0" smtClean="0"/>
              <a:t>¾ כוס שמן</a:t>
            </a:r>
          </a:p>
          <a:p>
            <a:r>
              <a:rPr lang="he-IL" dirty="0" smtClean="0"/>
              <a:t>2 ספלים מים פושרים (½ מים רותחים + ½ מי ברז).</a:t>
            </a:r>
          </a:p>
          <a:p>
            <a:r>
              <a:rPr lang="he-IL" dirty="0" smtClean="0"/>
              <a:t>1 כף מלח</a:t>
            </a:r>
          </a:p>
          <a:p>
            <a:r>
              <a:rPr lang="he-IL" dirty="0" smtClean="0"/>
              <a:t>¾ כוס סוכר</a:t>
            </a:r>
            <a:endParaRPr lang="he-IL" dirty="0"/>
          </a:p>
        </p:txBody>
      </p:sp>
      <p:sp>
        <p:nvSpPr>
          <p:cNvPr id="6" name="TextBox 5"/>
          <p:cNvSpPr txBox="1"/>
          <p:nvPr/>
        </p:nvSpPr>
        <p:spPr>
          <a:xfrm>
            <a:off x="467544" y="3140968"/>
            <a:ext cx="6048672" cy="1477328"/>
          </a:xfrm>
          <a:prstGeom prst="rect">
            <a:avLst/>
          </a:prstGeom>
          <a:solidFill>
            <a:schemeClr val="accent3">
              <a:lumMod val="20000"/>
              <a:lumOff val="80000"/>
            </a:schemeClr>
          </a:solidFill>
        </p:spPr>
        <p:txBody>
          <a:bodyPr wrap="square" rtlCol="1">
            <a:spAutoFit/>
          </a:bodyPr>
          <a:lstStyle/>
          <a:p>
            <a:r>
              <a:rPr lang="he-IL" u="sng" dirty="0" smtClean="0"/>
              <a:t>אופן ההכנה</a:t>
            </a:r>
            <a:r>
              <a:rPr lang="he-IL" dirty="0" smtClean="0"/>
              <a:t>: ללוש המצרכים, לכסות במגבת ולהמתין כרבע שעה. ללוש שוב ולהמתין רבע שעה נוספת. לקרוץ עיגולים עם שמן, למרוח בביצה ולפזר שומשום.</a:t>
            </a:r>
          </a:p>
          <a:p>
            <a:endParaRPr lang="he-IL" dirty="0"/>
          </a:p>
          <a:p>
            <a:pPr algn="ctr"/>
            <a:r>
              <a:rPr lang="he-IL" dirty="0" smtClean="0"/>
              <a:t>180 מעלות בטורבו</a:t>
            </a:r>
            <a:endParaRPr lang="he-IL" dirty="0"/>
          </a:p>
        </p:txBody>
      </p:sp>
      <p:sp>
        <p:nvSpPr>
          <p:cNvPr id="8" name="TextBox 7"/>
          <p:cNvSpPr txBox="1"/>
          <p:nvPr/>
        </p:nvSpPr>
        <p:spPr>
          <a:xfrm>
            <a:off x="4355976" y="664794"/>
            <a:ext cx="3384376" cy="646331"/>
          </a:xfrm>
          <a:prstGeom prst="rect">
            <a:avLst/>
          </a:prstGeom>
          <a:noFill/>
        </p:spPr>
        <p:txBody>
          <a:bodyPr wrap="square" rtlCol="1">
            <a:spAutoFit/>
          </a:bodyPr>
          <a:lstStyle/>
          <a:p>
            <a:pPr algn="ctr"/>
            <a:r>
              <a:rPr lang="he-IL" sz="3600" b="1" dirty="0" smtClean="0">
                <a:solidFill>
                  <a:srgbClr val="002060"/>
                </a:solidFill>
              </a:rPr>
              <a:t>לחמניות</a:t>
            </a:r>
            <a:endParaRPr lang="he-IL" sz="3600" b="1" dirty="0">
              <a:solidFill>
                <a:srgbClr val="002060"/>
              </a:solidFill>
            </a:endParaRPr>
          </a:p>
        </p:txBody>
      </p:sp>
      <p:pic>
        <p:nvPicPr>
          <p:cNvPr id="7" name="תמונה 6" descr="e (948).JPG"/>
          <p:cNvPicPr>
            <a:picLocks noChangeAspect="1"/>
          </p:cNvPicPr>
          <p:nvPr/>
        </p:nvPicPr>
        <p:blipFill>
          <a:blip r:embed="rId2" cstate="print"/>
          <a:stretch>
            <a:fillRect/>
          </a:stretch>
        </p:blipFill>
        <p:spPr>
          <a:xfrm>
            <a:off x="539552" y="543802"/>
            <a:ext cx="2736304" cy="1824203"/>
          </a:xfrm>
          <a:prstGeom prst="rect">
            <a:avLst/>
          </a:prstGeom>
        </p:spPr>
      </p:pic>
      <p:pic>
        <p:nvPicPr>
          <p:cNvPr id="9" name="תמונה 8" descr="IMG_0136.JPG"/>
          <p:cNvPicPr>
            <a:picLocks noChangeAspect="1"/>
          </p:cNvPicPr>
          <p:nvPr/>
        </p:nvPicPr>
        <p:blipFill>
          <a:blip r:embed="rId3" cstate="print"/>
          <a:stretch>
            <a:fillRect/>
          </a:stretch>
        </p:blipFill>
        <p:spPr>
          <a:xfrm>
            <a:off x="6156176" y="4293096"/>
            <a:ext cx="2579720" cy="18589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26344_340206105788_738845788_3499968_7239952_n.jpg"/>
          <p:cNvPicPr>
            <a:picLocks noChangeAspect="1"/>
          </p:cNvPicPr>
          <p:nvPr/>
        </p:nvPicPr>
        <p:blipFill>
          <a:blip r:embed="rId2" cstate="print"/>
          <a:stretch>
            <a:fillRect/>
          </a:stretch>
        </p:blipFill>
        <p:spPr>
          <a:xfrm rot="20694207">
            <a:off x="721695" y="409512"/>
            <a:ext cx="2544666" cy="3394765"/>
          </a:xfrm>
          <a:prstGeom prst="rect">
            <a:avLst/>
          </a:prstGeom>
        </p:spPr>
      </p:pic>
      <p:sp>
        <p:nvSpPr>
          <p:cNvPr id="6" name="TextBox 5"/>
          <p:cNvSpPr txBox="1"/>
          <p:nvPr/>
        </p:nvSpPr>
        <p:spPr>
          <a:xfrm rot="489867">
            <a:off x="3995936" y="656403"/>
            <a:ext cx="4320480" cy="5047536"/>
          </a:xfrm>
          <a:prstGeom prst="rect">
            <a:avLst/>
          </a:prstGeom>
          <a:solidFill>
            <a:schemeClr val="bg2">
              <a:lumMod val="90000"/>
            </a:schemeClr>
          </a:solidFill>
        </p:spPr>
        <p:txBody>
          <a:bodyPr wrap="square" rtlCol="1">
            <a:spAutoFit/>
          </a:bodyPr>
          <a:lstStyle/>
          <a:p>
            <a:r>
              <a:rPr lang="he-IL" sz="1400" b="1" dirty="0" smtClean="0"/>
              <a:t>עוגיות תמרים / בתך יחידתך</a:t>
            </a:r>
          </a:p>
          <a:p>
            <a:endParaRPr lang="he-IL" sz="1400" dirty="0"/>
          </a:p>
          <a:p>
            <a:endParaRPr lang="he-IL" sz="1400" dirty="0"/>
          </a:p>
          <a:p>
            <a:r>
              <a:rPr lang="he-IL" sz="1400" u="sng" dirty="0" smtClean="0"/>
              <a:t>מצרכים</a:t>
            </a:r>
            <a:r>
              <a:rPr lang="he-IL" sz="1400" dirty="0" smtClean="0"/>
              <a:t>:</a:t>
            </a:r>
          </a:p>
          <a:p>
            <a:r>
              <a:rPr lang="he-IL" sz="1400" dirty="0" smtClean="0"/>
              <a:t>בצק: 1 קילו קמח, 2 מרגרינה מומסת, 1/3 כוס שמן, 2 חבילות סוכר וניל, 2 אבקת אפיה, 1 כוס סוכר, 1 כוס מים רותחים.</a:t>
            </a:r>
            <a:r>
              <a:rPr lang="en-US" sz="1400" dirty="0" smtClean="0"/>
              <a:t/>
            </a:r>
            <a:br>
              <a:rPr lang="en-US" sz="1400" dirty="0" smtClean="0"/>
            </a:br>
            <a:r>
              <a:rPr lang="he-IL" sz="1400" dirty="0" smtClean="0"/>
              <a:t>מילוי:  קופסת תמרים וכף שטוחה של קינמון.</a:t>
            </a:r>
          </a:p>
          <a:p>
            <a:endParaRPr lang="he-IL" sz="1400" dirty="0"/>
          </a:p>
          <a:p>
            <a:r>
              <a:rPr lang="he-IL" sz="1400" u="sng" dirty="0" smtClean="0"/>
              <a:t>אופן ההכנה</a:t>
            </a:r>
            <a:r>
              <a:rPr lang="he-IL" sz="1400" dirty="0" smtClean="0"/>
              <a:t>:</a:t>
            </a:r>
          </a:p>
          <a:p>
            <a:r>
              <a:rPr lang="he-IL" sz="1400" dirty="0" smtClean="0"/>
              <a:t>מערבבים את כל החומרים לבצק עם כף, ולאחר מכן כשקצת מתקרר, ללוש ביד. לחלק ל- 6 כדורים. מרדדים כל חלק לצורת עיגול גדול (אם הבצק דביק אז יש לקמח את המשטח, ולעבוד עם הרבה קמח בידיים). </a:t>
            </a:r>
          </a:p>
          <a:p>
            <a:r>
              <a:rPr lang="he-IL" sz="1400" dirty="0" smtClean="0"/>
              <a:t>לוקחים קופסת תמרים. כדי שהממרח יהיה נוזלי וימרח טוב, יש להניח את הקופסה בתוך קערה עם מים חמים, ואז להוסיף לממרח כף שטוחה של קינמון. מערבבים ומורחים על כל חלק 1/6 מהממרח, כך שהקופסא תספיק לכל ששת החלקים. מגלגלים לצורת רולדה / נקניק, מניחים על תבנית עם נייר אפיה וחותכים לאורך. כשמוכן ומתקרר מעט, יש לפזר אבקת סוכר מעל העוגיות בעזרת מסננת.</a:t>
            </a:r>
            <a:endParaRPr lang="en-US" sz="1400" dirty="0" smtClean="0"/>
          </a:p>
        </p:txBody>
      </p:sp>
      <p:sp>
        <p:nvSpPr>
          <p:cNvPr id="7" name="TextBox 6"/>
          <p:cNvSpPr txBox="1"/>
          <p:nvPr/>
        </p:nvSpPr>
        <p:spPr>
          <a:xfrm rot="539663">
            <a:off x="636154" y="4397719"/>
            <a:ext cx="2808312" cy="1077218"/>
          </a:xfrm>
          <a:prstGeom prst="rect">
            <a:avLst/>
          </a:prstGeom>
          <a:solidFill>
            <a:schemeClr val="accent4">
              <a:lumMod val="40000"/>
              <a:lumOff val="60000"/>
            </a:schemeClr>
          </a:solidFill>
        </p:spPr>
        <p:txBody>
          <a:bodyPr wrap="square" rtlCol="1">
            <a:spAutoFit/>
          </a:bodyPr>
          <a:lstStyle/>
          <a:p>
            <a:r>
              <a:rPr lang="he-IL" sz="1600" i="1" dirty="0" smtClean="0"/>
              <a:t>"לאבא הכי טוב בעולם כולו, מאחלת לך שתמצא נחת ואושר מהדברים הקטנים והפשוטים של החיים..." </a:t>
            </a:r>
            <a:r>
              <a:rPr lang="he-IL" sz="1600" dirty="0" smtClean="0"/>
              <a:t>מור.</a:t>
            </a:r>
            <a:endParaRPr lang="he-IL"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08104" y="1340768"/>
            <a:ext cx="2664296" cy="2862322"/>
          </a:xfrm>
          <a:prstGeom prst="rect">
            <a:avLst/>
          </a:prstGeom>
          <a:solidFill>
            <a:schemeClr val="accent1">
              <a:lumMod val="40000"/>
              <a:lumOff val="60000"/>
            </a:schemeClr>
          </a:solidFill>
        </p:spPr>
        <p:txBody>
          <a:bodyPr wrap="square" rtlCol="1">
            <a:spAutoFit/>
          </a:bodyPr>
          <a:lstStyle/>
          <a:p>
            <a:r>
              <a:rPr lang="he-IL" u="sng" dirty="0" smtClean="0"/>
              <a:t>מצרכים</a:t>
            </a:r>
            <a:r>
              <a:rPr lang="he-IL" dirty="0" smtClean="0"/>
              <a:t>:</a:t>
            </a:r>
          </a:p>
          <a:p>
            <a:r>
              <a:rPr lang="he-IL" dirty="0" smtClean="0"/>
              <a:t>2 גזרים</a:t>
            </a:r>
          </a:p>
          <a:p>
            <a:r>
              <a:rPr lang="he-IL" dirty="0" smtClean="0"/>
              <a:t>½1 קמח</a:t>
            </a:r>
          </a:p>
          <a:p>
            <a:r>
              <a:rPr lang="he-IL" dirty="0" smtClean="0"/>
              <a:t>½ חבילת אבקת אפיה</a:t>
            </a:r>
          </a:p>
          <a:p>
            <a:r>
              <a:rPr lang="he-IL" dirty="0" smtClean="0"/>
              <a:t>1 כפית סודה לשתיה</a:t>
            </a:r>
          </a:p>
          <a:p>
            <a:r>
              <a:rPr lang="he-IL" dirty="0" smtClean="0"/>
              <a:t>½ כפית קינמון</a:t>
            </a:r>
          </a:p>
          <a:p>
            <a:r>
              <a:rPr lang="he-IL" dirty="0" smtClean="0"/>
              <a:t>3 ביצים</a:t>
            </a:r>
          </a:p>
          <a:p>
            <a:r>
              <a:rPr lang="he-IL" dirty="0" smtClean="0"/>
              <a:t>2/3 כוס שמן</a:t>
            </a:r>
          </a:p>
          <a:p>
            <a:r>
              <a:rPr lang="he-IL" dirty="0" smtClean="0"/>
              <a:t>1 כוס סוכר</a:t>
            </a:r>
          </a:p>
          <a:p>
            <a:r>
              <a:rPr lang="he-IL" dirty="0" smtClean="0"/>
              <a:t>אגוזים</a:t>
            </a:r>
          </a:p>
        </p:txBody>
      </p:sp>
      <p:sp>
        <p:nvSpPr>
          <p:cNvPr id="6" name="TextBox 5"/>
          <p:cNvSpPr txBox="1"/>
          <p:nvPr/>
        </p:nvSpPr>
        <p:spPr>
          <a:xfrm>
            <a:off x="395536" y="3573016"/>
            <a:ext cx="6264696" cy="2031325"/>
          </a:xfrm>
          <a:prstGeom prst="rect">
            <a:avLst/>
          </a:prstGeom>
          <a:solidFill>
            <a:schemeClr val="bg2">
              <a:lumMod val="75000"/>
            </a:schemeClr>
          </a:solidFill>
        </p:spPr>
        <p:txBody>
          <a:bodyPr wrap="square" rtlCol="1">
            <a:spAutoFit/>
          </a:bodyPr>
          <a:lstStyle/>
          <a:p>
            <a:r>
              <a:rPr lang="he-IL" u="sng" dirty="0" smtClean="0"/>
              <a:t>אופן ההכנה</a:t>
            </a:r>
            <a:r>
              <a:rPr lang="he-IL" dirty="0" smtClean="0"/>
              <a:t>: </a:t>
            </a:r>
          </a:p>
          <a:p>
            <a:r>
              <a:rPr lang="he-IL" dirty="0" smtClean="0"/>
              <a:t>1. מערבבים את כל החומרים היבשים בקערה.</a:t>
            </a:r>
          </a:p>
          <a:p>
            <a:r>
              <a:rPr lang="he-IL" dirty="0" smtClean="0"/>
              <a:t>2. מקציפים חלמונים (צהוב) + ¾ סוכר + שמן.</a:t>
            </a:r>
          </a:p>
          <a:p>
            <a:r>
              <a:rPr lang="he-IL" dirty="0" smtClean="0"/>
              <a:t>3. מוסיפים בהדרגה את היבשים לקצף עד לעיסה חלקה.</a:t>
            </a:r>
          </a:p>
          <a:p>
            <a:r>
              <a:rPr lang="he-IL" dirty="0" smtClean="0"/>
              <a:t>4. מוסיפים גזר ואגוזים. </a:t>
            </a:r>
          </a:p>
          <a:p>
            <a:r>
              <a:rPr lang="he-IL" dirty="0" smtClean="0"/>
              <a:t>5. מקציפים ¼ סוכר עם חלבונים (לבן) ומקפלים לתערובת.</a:t>
            </a:r>
          </a:p>
          <a:p>
            <a:r>
              <a:rPr lang="he-IL" dirty="0" smtClean="0"/>
              <a:t>6. אופים בתנור ב- 180 מעלות.</a:t>
            </a:r>
            <a:endParaRPr lang="he-IL" dirty="0"/>
          </a:p>
        </p:txBody>
      </p:sp>
      <p:sp>
        <p:nvSpPr>
          <p:cNvPr id="7" name="TextBox 6"/>
          <p:cNvSpPr txBox="1"/>
          <p:nvPr/>
        </p:nvSpPr>
        <p:spPr>
          <a:xfrm>
            <a:off x="2699792" y="548680"/>
            <a:ext cx="3384376" cy="646331"/>
          </a:xfrm>
          <a:prstGeom prst="rect">
            <a:avLst/>
          </a:prstGeom>
          <a:noFill/>
        </p:spPr>
        <p:txBody>
          <a:bodyPr wrap="square" rtlCol="1">
            <a:spAutoFit/>
          </a:bodyPr>
          <a:lstStyle/>
          <a:p>
            <a:pPr algn="ctr"/>
            <a:r>
              <a:rPr lang="he-IL" sz="3600" b="1" dirty="0" smtClean="0">
                <a:solidFill>
                  <a:schemeClr val="accent1">
                    <a:lumMod val="75000"/>
                  </a:schemeClr>
                </a:solidFill>
              </a:rPr>
              <a:t>עוגת גזר</a:t>
            </a:r>
            <a:endParaRPr lang="he-IL" sz="3600" b="1" dirty="0">
              <a:solidFill>
                <a:schemeClr val="accent1">
                  <a:lumMod val="75000"/>
                </a:schemeClr>
              </a:solidFill>
            </a:endParaRPr>
          </a:p>
        </p:txBody>
      </p:sp>
      <p:pic>
        <p:nvPicPr>
          <p:cNvPr id="9" name="תמונה 8" descr="33.jpg"/>
          <p:cNvPicPr>
            <a:picLocks noChangeAspect="1"/>
          </p:cNvPicPr>
          <p:nvPr/>
        </p:nvPicPr>
        <p:blipFill>
          <a:blip r:embed="rId2" cstate="print"/>
          <a:stretch>
            <a:fillRect/>
          </a:stretch>
        </p:blipFill>
        <p:spPr>
          <a:xfrm>
            <a:off x="1043608" y="1412776"/>
            <a:ext cx="3528392" cy="235226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44208" y="3773939"/>
            <a:ext cx="2016224" cy="2031325"/>
          </a:xfrm>
          <a:prstGeom prst="rect">
            <a:avLst/>
          </a:prstGeom>
          <a:solidFill>
            <a:srgbClr val="F4F4A2"/>
          </a:solidFill>
        </p:spPr>
        <p:txBody>
          <a:bodyPr wrap="square" rtlCol="1">
            <a:spAutoFit/>
          </a:bodyPr>
          <a:lstStyle/>
          <a:p>
            <a:r>
              <a:rPr lang="he-IL" u="sng" dirty="0" smtClean="0"/>
              <a:t>מצרכים</a:t>
            </a:r>
            <a:r>
              <a:rPr lang="he-IL" dirty="0" smtClean="0"/>
              <a:t>:</a:t>
            </a:r>
          </a:p>
          <a:p>
            <a:r>
              <a:rPr lang="he-IL" dirty="0" smtClean="0"/>
              <a:t>6 מצות</a:t>
            </a:r>
          </a:p>
          <a:p>
            <a:r>
              <a:rPr lang="he-IL" dirty="0" smtClean="0"/>
              <a:t>חופן סוכר</a:t>
            </a:r>
          </a:p>
          <a:p>
            <a:r>
              <a:rPr lang="he-IL" dirty="0" smtClean="0"/>
              <a:t>ביצה אחת</a:t>
            </a:r>
          </a:p>
          <a:p>
            <a:r>
              <a:rPr lang="he-IL" dirty="0" smtClean="0"/>
              <a:t>קורט מלח</a:t>
            </a:r>
          </a:p>
          <a:p>
            <a:r>
              <a:rPr lang="he-IL" dirty="0" smtClean="0"/>
              <a:t>¼ כפית קינמון</a:t>
            </a:r>
          </a:p>
          <a:p>
            <a:r>
              <a:rPr lang="he-IL" dirty="0" smtClean="0"/>
              <a:t>½ כוס חלב</a:t>
            </a:r>
            <a:endParaRPr lang="he-IL" dirty="0"/>
          </a:p>
        </p:txBody>
      </p:sp>
      <p:sp>
        <p:nvSpPr>
          <p:cNvPr id="6" name="TextBox 5"/>
          <p:cNvSpPr txBox="1"/>
          <p:nvPr/>
        </p:nvSpPr>
        <p:spPr>
          <a:xfrm rot="20072970">
            <a:off x="947664" y="3387998"/>
            <a:ext cx="6048672" cy="1477328"/>
          </a:xfrm>
          <a:prstGeom prst="rect">
            <a:avLst/>
          </a:prstGeom>
          <a:solidFill>
            <a:schemeClr val="accent2">
              <a:lumMod val="20000"/>
              <a:lumOff val="80000"/>
            </a:schemeClr>
          </a:solidFill>
        </p:spPr>
        <p:txBody>
          <a:bodyPr wrap="square" rtlCol="1">
            <a:spAutoFit/>
          </a:bodyPr>
          <a:lstStyle/>
          <a:p>
            <a:r>
              <a:rPr lang="he-IL" u="sng" dirty="0" smtClean="0"/>
              <a:t>אופן ההכנה</a:t>
            </a:r>
            <a:r>
              <a:rPr lang="he-IL" dirty="0" smtClean="0"/>
              <a:t>:</a:t>
            </a:r>
          </a:p>
          <a:p>
            <a:pPr marL="342900" indent="-342900">
              <a:buAutoNum type="arabicPeriod"/>
            </a:pPr>
            <a:r>
              <a:rPr lang="he-IL" dirty="0" smtClean="0"/>
              <a:t>שוברים את המצות ושופכים עליהם מים רותחים.</a:t>
            </a:r>
          </a:p>
          <a:p>
            <a:pPr marL="342900" indent="-342900">
              <a:buAutoNum type="arabicPeriod"/>
            </a:pPr>
            <a:r>
              <a:rPr lang="he-IL" dirty="0" smtClean="0"/>
              <a:t>מוסיפים סוכר, ביצה, מלח וקינמון.</a:t>
            </a:r>
          </a:p>
          <a:p>
            <a:pPr marL="342900" indent="-342900">
              <a:buAutoNum type="arabicPeriod"/>
            </a:pPr>
            <a:r>
              <a:rPr lang="he-IL" dirty="0" smtClean="0"/>
              <a:t>מוסיפים את החלב עד לקבלת עיסה.</a:t>
            </a:r>
          </a:p>
          <a:p>
            <a:pPr marL="342900" indent="-342900">
              <a:buAutoNum type="arabicPeriod"/>
            </a:pPr>
            <a:r>
              <a:rPr lang="he-IL" dirty="0" smtClean="0"/>
              <a:t>לטגן לביבות בשמן.</a:t>
            </a:r>
            <a:endParaRPr lang="he-IL" dirty="0"/>
          </a:p>
        </p:txBody>
      </p:sp>
      <p:sp>
        <p:nvSpPr>
          <p:cNvPr id="9" name="TextBox 8"/>
          <p:cNvSpPr txBox="1"/>
          <p:nvPr/>
        </p:nvSpPr>
        <p:spPr>
          <a:xfrm rot="1569346">
            <a:off x="5189246" y="1045503"/>
            <a:ext cx="3384376" cy="646331"/>
          </a:xfrm>
          <a:prstGeom prst="rect">
            <a:avLst/>
          </a:prstGeom>
          <a:noFill/>
        </p:spPr>
        <p:txBody>
          <a:bodyPr wrap="square" rtlCol="1">
            <a:spAutoFit/>
          </a:bodyPr>
          <a:lstStyle/>
          <a:p>
            <a:pPr algn="ctr"/>
            <a:r>
              <a:rPr lang="he-IL" sz="3600" b="1" dirty="0" smtClean="0">
                <a:solidFill>
                  <a:schemeClr val="accent1">
                    <a:lumMod val="75000"/>
                  </a:schemeClr>
                </a:solidFill>
              </a:rPr>
              <a:t>לביבות פסח</a:t>
            </a:r>
            <a:endParaRPr lang="he-IL" sz="3600" b="1" dirty="0">
              <a:solidFill>
                <a:schemeClr val="accent1">
                  <a:lumMod val="75000"/>
                </a:schemeClr>
              </a:solidFill>
            </a:endParaRPr>
          </a:p>
        </p:txBody>
      </p:sp>
      <p:pic>
        <p:nvPicPr>
          <p:cNvPr id="7" name="תמונה 6" descr="e (690).JPG"/>
          <p:cNvPicPr>
            <a:picLocks noChangeAspect="1"/>
          </p:cNvPicPr>
          <p:nvPr/>
        </p:nvPicPr>
        <p:blipFill>
          <a:blip r:embed="rId2" cstate="print"/>
          <a:stretch>
            <a:fillRect/>
          </a:stretch>
        </p:blipFill>
        <p:spPr>
          <a:xfrm rot="20111059">
            <a:off x="748688" y="883370"/>
            <a:ext cx="4102904" cy="273526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descr="DSC01025.jpg"/>
          <p:cNvPicPr>
            <a:picLocks noChangeAspect="1"/>
          </p:cNvPicPr>
          <p:nvPr/>
        </p:nvPicPr>
        <p:blipFill>
          <a:blip r:embed="rId2" cstate="print"/>
          <a:stretch>
            <a:fillRect/>
          </a:stretch>
        </p:blipFill>
        <p:spPr>
          <a:xfrm>
            <a:off x="5148572" y="573021"/>
            <a:ext cx="3311860" cy="2207907"/>
          </a:xfrm>
          <a:prstGeom prst="rect">
            <a:avLst/>
          </a:prstGeom>
        </p:spPr>
      </p:pic>
      <p:sp>
        <p:nvSpPr>
          <p:cNvPr id="6" name="TextBox 5"/>
          <p:cNvSpPr txBox="1"/>
          <p:nvPr/>
        </p:nvSpPr>
        <p:spPr>
          <a:xfrm>
            <a:off x="827584" y="3834914"/>
            <a:ext cx="7632848" cy="1754326"/>
          </a:xfrm>
          <a:prstGeom prst="rect">
            <a:avLst/>
          </a:prstGeom>
          <a:solidFill>
            <a:schemeClr val="accent6">
              <a:lumMod val="60000"/>
              <a:lumOff val="40000"/>
            </a:schemeClr>
          </a:solidFill>
        </p:spPr>
        <p:txBody>
          <a:bodyPr wrap="square" rtlCol="1">
            <a:spAutoFit/>
          </a:bodyPr>
          <a:lstStyle/>
          <a:p>
            <a:r>
              <a:rPr lang="he-IL" u="sng" dirty="0" smtClean="0"/>
              <a:t>אופן ההכנה</a:t>
            </a:r>
            <a:r>
              <a:rPr lang="he-IL" dirty="0" smtClean="0"/>
              <a:t>:</a:t>
            </a:r>
          </a:p>
          <a:p>
            <a:pPr marL="342900" indent="-342900">
              <a:buAutoNum type="arabicPeriod"/>
            </a:pPr>
            <a:r>
              <a:rPr lang="he-IL" dirty="0" smtClean="0"/>
              <a:t>להקציף חלבונים (לבן) + ¼ כוס סוכר.</a:t>
            </a:r>
          </a:p>
          <a:p>
            <a:pPr marL="342900" indent="-342900">
              <a:buAutoNum type="arabicPeriod"/>
            </a:pPr>
            <a:r>
              <a:rPr lang="he-IL" dirty="0" smtClean="0"/>
              <a:t>בקערה נפרדת לערבב חלמונים (צהוב) + 1 כוס סוכר + 1 מרגרינה + תמצית וניל. להוסיף לסירוגין קמח תופח ושמנת מתוקה.</a:t>
            </a:r>
          </a:p>
          <a:p>
            <a:pPr marL="342900" indent="-342900">
              <a:buAutoNum type="arabicPeriod"/>
            </a:pPr>
            <a:r>
              <a:rPr lang="he-IL" dirty="0" smtClean="0"/>
              <a:t>להוסיף את הקצף לשלב 2</a:t>
            </a:r>
            <a:r>
              <a:rPr lang="en-US" dirty="0" smtClean="0"/>
              <a:t> </a:t>
            </a:r>
            <a:r>
              <a:rPr lang="he-IL" dirty="0" smtClean="0"/>
              <a:t>(לקפל את הקצף).</a:t>
            </a:r>
          </a:p>
          <a:p>
            <a:pPr marL="342900" indent="-342900">
              <a:buAutoNum type="arabicPeriod"/>
            </a:pPr>
            <a:r>
              <a:rPr lang="he-IL" dirty="0" smtClean="0"/>
              <a:t>לאפות בתנור על 180 מעלות.</a:t>
            </a:r>
          </a:p>
        </p:txBody>
      </p:sp>
      <p:sp>
        <p:nvSpPr>
          <p:cNvPr id="8" name="TextBox 7"/>
          <p:cNvSpPr txBox="1"/>
          <p:nvPr/>
        </p:nvSpPr>
        <p:spPr>
          <a:xfrm>
            <a:off x="1373401" y="1115756"/>
            <a:ext cx="3384376" cy="646331"/>
          </a:xfrm>
          <a:prstGeom prst="rect">
            <a:avLst/>
          </a:prstGeom>
          <a:noFill/>
        </p:spPr>
        <p:txBody>
          <a:bodyPr wrap="square" rtlCol="1">
            <a:spAutoFit/>
          </a:bodyPr>
          <a:lstStyle/>
          <a:p>
            <a:pPr algn="ctr"/>
            <a:r>
              <a:rPr lang="he-IL" sz="3600" b="1" dirty="0" smtClean="0">
                <a:solidFill>
                  <a:schemeClr val="accent1">
                    <a:lumMod val="75000"/>
                  </a:schemeClr>
                </a:solidFill>
              </a:rPr>
              <a:t>אינגליש </a:t>
            </a:r>
            <a:r>
              <a:rPr lang="he-IL" sz="3600" b="1" dirty="0" err="1" smtClean="0">
                <a:solidFill>
                  <a:schemeClr val="accent1">
                    <a:lumMod val="75000"/>
                  </a:schemeClr>
                </a:solidFill>
              </a:rPr>
              <a:t>קייק</a:t>
            </a:r>
            <a:endParaRPr lang="he-IL" sz="3600" b="1" dirty="0">
              <a:solidFill>
                <a:schemeClr val="accent1">
                  <a:lumMod val="75000"/>
                </a:schemeClr>
              </a:solidFill>
            </a:endParaRPr>
          </a:p>
        </p:txBody>
      </p:sp>
      <p:sp>
        <p:nvSpPr>
          <p:cNvPr id="5" name="TextBox 4"/>
          <p:cNvSpPr txBox="1"/>
          <p:nvPr/>
        </p:nvSpPr>
        <p:spPr>
          <a:xfrm>
            <a:off x="1619672" y="2793702"/>
            <a:ext cx="6048672" cy="923330"/>
          </a:xfrm>
          <a:prstGeom prst="rect">
            <a:avLst/>
          </a:prstGeom>
          <a:solidFill>
            <a:schemeClr val="accent5">
              <a:lumMod val="20000"/>
              <a:lumOff val="80000"/>
            </a:schemeClr>
          </a:solidFill>
        </p:spPr>
        <p:txBody>
          <a:bodyPr wrap="square" rtlCol="1">
            <a:spAutoFit/>
          </a:bodyPr>
          <a:lstStyle/>
          <a:p>
            <a:r>
              <a:rPr lang="he-IL" u="sng" dirty="0" smtClean="0"/>
              <a:t>מצרכים</a:t>
            </a:r>
            <a:r>
              <a:rPr lang="he-IL" dirty="0" smtClean="0"/>
              <a:t>:</a:t>
            </a:r>
          </a:p>
          <a:p>
            <a:r>
              <a:rPr lang="he-IL" dirty="0" smtClean="0"/>
              <a:t>3 ביצים, ¼1 כוס סוכר, 1 מרגרינה, מעט תמצית וניל, ¼2 כוסות קמח תופח, 1 שמנת מתוקה.</a:t>
            </a:r>
            <a:endParaRPr lang="he-I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08104" y="1700808"/>
            <a:ext cx="2376264" cy="1569660"/>
          </a:xfrm>
          <a:prstGeom prst="rect">
            <a:avLst/>
          </a:prstGeom>
          <a:solidFill>
            <a:schemeClr val="accent5">
              <a:lumMod val="20000"/>
              <a:lumOff val="80000"/>
            </a:schemeClr>
          </a:solidFill>
        </p:spPr>
        <p:txBody>
          <a:bodyPr wrap="square" rtlCol="1">
            <a:spAutoFit/>
          </a:bodyPr>
          <a:lstStyle/>
          <a:p>
            <a:r>
              <a:rPr lang="he-IL" sz="1600" u="sng" dirty="0" smtClean="0"/>
              <a:t>מצרכים</a:t>
            </a:r>
            <a:r>
              <a:rPr lang="he-IL" sz="1600" dirty="0" smtClean="0"/>
              <a:t>:</a:t>
            </a:r>
          </a:p>
          <a:p>
            <a:r>
              <a:rPr lang="he-IL" sz="1600" dirty="0" smtClean="0"/>
              <a:t>4 ביצים</a:t>
            </a:r>
          </a:p>
          <a:p>
            <a:r>
              <a:rPr lang="he-IL" sz="1600" dirty="0" smtClean="0"/>
              <a:t>2 כוסות קמח תופח</a:t>
            </a:r>
          </a:p>
          <a:p>
            <a:r>
              <a:rPr lang="he-IL" sz="1600" dirty="0" smtClean="0"/>
              <a:t>½1 כוס סוכר</a:t>
            </a:r>
          </a:p>
          <a:p>
            <a:r>
              <a:rPr lang="he-IL" sz="1600" dirty="0" smtClean="0"/>
              <a:t>¾ כוס מיץ תפוזים</a:t>
            </a:r>
          </a:p>
          <a:p>
            <a:r>
              <a:rPr lang="he-IL" sz="1600" dirty="0" smtClean="0"/>
              <a:t>½ כוס שמן</a:t>
            </a:r>
            <a:endParaRPr lang="he-IL" sz="1600" dirty="0"/>
          </a:p>
        </p:txBody>
      </p:sp>
      <p:sp>
        <p:nvSpPr>
          <p:cNvPr id="6" name="TextBox 5"/>
          <p:cNvSpPr txBox="1"/>
          <p:nvPr/>
        </p:nvSpPr>
        <p:spPr>
          <a:xfrm>
            <a:off x="611560" y="3861048"/>
            <a:ext cx="7632848" cy="1569660"/>
          </a:xfrm>
          <a:prstGeom prst="rect">
            <a:avLst/>
          </a:prstGeom>
          <a:solidFill>
            <a:schemeClr val="accent4">
              <a:lumMod val="40000"/>
              <a:lumOff val="60000"/>
            </a:schemeClr>
          </a:solidFill>
        </p:spPr>
        <p:txBody>
          <a:bodyPr wrap="square" rtlCol="1">
            <a:spAutoFit/>
          </a:bodyPr>
          <a:lstStyle/>
          <a:p>
            <a:r>
              <a:rPr lang="he-IL" sz="1600" u="sng" dirty="0" smtClean="0"/>
              <a:t>אופן ההכנה</a:t>
            </a:r>
            <a:r>
              <a:rPr lang="he-IL" sz="1600" dirty="0" smtClean="0"/>
              <a:t>:</a:t>
            </a:r>
          </a:p>
          <a:p>
            <a:pPr marL="342900" indent="-342900">
              <a:buAutoNum type="arabicPeriod"/>
            </a:pPr>
            <a:r>
              <a:rPr lang="he-IL" sz="1600" dirty="0" smtClean="0"/>
              <a:t>להקציף את החלבונים (לבן) עם ¾ כוס סוכר.</a:t>
            </a:r>
          </a:p>
          <a:p>
            <a:pPr marL="342900" indent="-342900">
              <a:buAutoNum type="arabicPeriod"/>
            </a:pPr>
            <a:r>
              <a:rPr lang="he-IL" sz="1600" dirty="0" smtClean="0"/>
              <a:t>בקערה נפרדת לערבב שמן + ¾ כוס סוכר + חלמונים (צהוב). לאחר שהתערובת אחידה, להוסיף לסירוגין קמח ומיץ תפוזים.</a:t>
            </a:r>
          </a:p>
          <a:p>
            <a:pPr marL="342900" indent="-342900">
              <a:buAutoNum type="arabicPeriod"/>
            </a:pPr>
            <a:r>
              <a:rPr lang="he-IL" sz="1600" dirty="0" smtClean="0"/>
              <a:t>לקפל את הקצף לתערובת ולשים בתבנית משומנת.</a:t>
            </a:r>
          </a:p>
          <a:p>
            <a:pPr marL="342900" indent="-342900">
              <a:buAutoNum type="arabicPeriod"/>
            </a:pPr>
            <a:r>
              <a:rPr lang="he-IL" sz="1600" dirty="0" smtClean="0"/>
              <a:t>לאפות בתנור על חום של 150 מעלות כשעה.</a:t>
            </a:r>
          </a:p>
        </p:txBody>
      </p:sp>
      <p:sp>
        <p:nvSpPr>
          <p:cNvPr id="8" name="TextBox 7"/>
          <p:cNvSpPr txBox="1"/>
          <p:nvPr/>
        </p:nvSpPr>
        <p:spPr>
          <a:xfrm>
            <a:off x="2261695" y="1463407"/>
            <a:ext cx="3384376" cy="646331"/>
          </a:xfrm>
          <a:prstGeom prst="rect">
            <a:avLst/>
          </a:prstGeom>
          <a:noFill/>
        </p:spPr>
        <p:txBody>
          <a:bodyPr wrap="square" rtlCol="1">
            <a:spAutoFit/>
          </a:bodyPr>
          <a:lstStyle/>
          <a:p>
            <a:pPr algn="ctr"/>
            <a:r>
              <a:rPr lang="he-IL" sz="3600" b="1" dirty="0" smtClean="0">
                <a:solidFill>
                  <a:srgbClr val="002060"/>
                </a:solidFill>
              </a:rPr>
              <a:t>עוגת מיץ</a:t>
            </a:r>
            <a:endParaRPr lang="he-IL" sz="3600" b="1" dirty="0">
              <a:solidFill>
                <a:srgbClr val="002060"/>
              </a:solidFill>
            </a:endParaRPr>
          </a:p>
        </p:txBody>
      </p:sp>
      <p:pic>
        <p:nvPicPr>
          <p:cNvPr id="10" name="תמונה 9" descr="IMG_0115.JPG"/>
          <p:cNvPicPr>
            <a:picLocks noChangeAspect="1"/>
          </p:cNvPicPr>
          <p:nvPr/>
        </p:nvPicPr>
        <p:blipFill>
          <a:blip r:embed="rId2" cstate="print"/>
          <a:stretch>
            <a:fillRect/>
          </a:stretch>
        </p:blipFill>
        <p:spPr>
          <a:xfrm>
            <a:off x="345088" y="404664"/>
            <a:ext cx="2289006" cy="295232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764704"/>
            <a:ext cx="6480720" cy="830997"/>
          </a:xfrm>
          <a:prstGeom prst="rect">
            <a:avLst/>
          </a:prstGeom>
          <a:solidFill>
            <a:schemeClr val="accent2">
              <a:lumMod val="60000"/>
              <a:lumOff val="40000"/>
            </a:schemeClr>
          </a:solidFill>
        </p:spPr>
        <p:txBody>
          <a:bodyPr wrap="square" rtlCol="1">
            <a:spAutoFit/>
          </a:bodyPr>
          <a:lstStyle/>
          <a:p>
            <a:r>
              <a:rPr lang="he-IL" sz="1600" u="sng" dirty="0" smtClean="0"/>
              <a:t>מצרכים</a:t>
            </a:r>
            <a:r>
              <a:rPr lang="he-IL" sz="1600" dirty="0" smtClean="0"/>
              <a:t>:</a:t>
            </a:r>
          </a:p>
          <a:p>
            <a:r>
              <a:rPr lang="he-IL" sz="1600" dirty="0" smtClean="0"/>
              <a:t>7 ביצים, 1/5 כוס מים, 5 כפות קקאו, ½1 חבילת מרגרינה, ½1 כוס סוכר, 1 חבילת אבקת אפיה, 2 כוסות קמח, מעט רום.</a:t>
            </a:r>
            <a:endParaRPr lang="he-IL" sz="1600" dirty="0"/>
          </a:p>
        </p:txBody>
      </p:sp>
      <p:sp>
        <p:nvSpPr>
          <p:cNvPr id="6" name="TextBox 5"/>
          <p:cNvSpPr txBox="1"/>
          <p:nvPr/>
        </p:nvSpPr>
        <p:spPr>
          <a:xfrm>
            <a:off x="755576" y="4554994"/>
            <a:ext cx="7632848" cy="1569660"/>
          </a:xfrm>
          <a:prstGeom prst="rect">
            <a:avLst/>
          </a:prstGeom>
          <a:solidFill>
            <a:schemeClr val="tx2">
              <a:lumMod val="50000"/>
              <a:lumOff val="50000"/>
            </a:schemeClr>
          </a:solidFill>
        </p:spPr>
        <p:txBody>
          <a:bodyPr wrap="square" rtlCol="1">
            <a:spAutoFit/>
          </a:bodyPr>
          <a:lstStyle/>
          <a:p>
            <a:pPr algn="ctr"/>
            <a:r>
              <a:rPr lang="he-IL" sz="1600" u="sng" dirty="0" smtClean="0"/>
              <a:t>אופן ההכנה</a:t>
            </a:r>
            <a:r>
              <a:rPr lang="he-IL" sz="1600" dirty="0" smtClean="0"/>
              <a:t>:</a:t>
            </a:r>
          </a:p>
          <a:p>
            <a:pPr marL="342900" indent="-342900" algn="ctr">
              <a:buAutoNum type="arabicPeriod"/>
            </a:pPr>
            <a:r>
              <a:rPr lang="he-IL" sz="1600" dirty="0" smtClean="0"/>
              <a:t>מרגרינה + מים + 1 כוס סוכר – להמיס על הגז ולהוסיף בסוף קקאו. להניח בצד על מנת שיתקרר.</a:t>
            </a:r>
          </a:p>
          <a:p>
            <a:pPr marL="342900" indent="-342900" algn="ctr">
              <a:buAutoNum type="arabicPeriod"/>
            </a:pPr>
            <a:r>
              <a:rPr lang="he-IL" sz="1600" dirty="0" smtClean="0"/>
              <a:t>לאחר שמתקרר יש להוסיף חלמונים (צהוב), רום, קמח ואבקת אפיה.</a:t>
            </a:r>
          </a:p>
          <a:p>
            <a:pPr marL="342900" indent="-342900" algn="ctr">
              <a:buAutoNum type="arabicPeriod"/>
            </a:pPr>
            <a:r>
              <a:rPr lang="he-IL" sz="1600" dirty="0" smtClean="0"/>
              <a:t>בנפרד יש להקציף חלבונים עם ½ כוס סוכר ולהוסיף לתערובת.</a:t>
            </a:r>
          </a:p>
          <a:p>
            <a:pPr marL="342900" indent="-342900" algn="ctr">
              <a:buAutoNum type="arabicPeriod"/>
            </a:pPr>
            <a:r>
              <a:rPr lang="he-IL" sz="1600" dirty="0" smtClean="0"/>
              <a:t>אופים בתנור על 180 מעלות.</a:t>
            </a:r>
          </a:p>
        </p:txBody>
      </p:sp>
      <p:sp>
        <p:nvSpPr>
          <p:cNvPr id="8" name="TextBox 7"/>
          <p:cNvSpPr txBox="1"/>
          <p:nvPr/>
        </p:nvSpPr>
        <p:spPr>
          <a:xfrm>
            <a:off x="2267744" y="1772816"/>
            <a:ext cx="4608512" cy="646331"/>
          </a:xfrm>
          <a:prstGeom prst="rect">
            <a:avLst/>
          </a:prstGeom>
          <a:noFill/>
        </p:spPr>
        <p:txBody>
          <a:bodyPr wrap="square" rtlCol="1">
            <a:spAutoFit/>
          </a:bodyPr>
          <a:lstStyle/>
          <a:p>
            <a:pPr algn="ctr"/>
            <a:r>
              <a:rPr lang="he-IL" sz="3600" b="1" dirty="0" smtClean="0">
                <a:solidFill>
                  <a:schemeClr val="accent1">
                    <a:lumMod val="75000"/>
                  </a:schemeClr>
                </a:solidFill>
              </a:rPr>
              <a:t>עוגת שוקולד יבשה</a:t>
            </a:r>
            <a:endParaRPr lang="he-IL" sz="3600" b="1" dirty="0">
              <a:solidFill>
                <a:schemeClr val="accent1">
                  <a:lumMod val="75000"/>
                </a:schemeClr>
              </a:solidFill>
            </a:endParaRPr>
          </a:p>
        </p:txBody>
      </p:sp>
      <p:pic>
        <p:nvPicPr>
          <p:cNvPr id="10" name="תמונה 9" descr="IMG_0310.JPG"/>
          <p:cNvPicPr>
            <a:picLocks noChangeAspect="1"/>
          </p:cNvPicPr>
          <p:nvPr/>
        </p:nvPicPr>
        <p:blipFill>
          <a:blip r:embed="rId2" cstate="print"/>
          <a:stretch>
            <a:fillRect/>
          </a:stretch>
        </p:blipFill>
        <p:spPr>
          <a:xfrm>
            <a:off x="3347864" y="2492896"/>
            <a:ext cx="2592288" cy="194421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descr="26344_340206130788_738845788_3499969_2304890_n.jpg"/>
          <p:cNvPicPr>
            <a:picLocks noChangeAspect="1"/>
          </p:cNvPicPr>
          <p:nvPr/>
        </p:nvPicPr>
        <p:blipFill>
          <a:blip r:embed="rId2" cstate="print"/>
          <a:stretch>
            <a:fillRect/>
          </a:stretch>
        </p:blipFill>
        <p:spPr>
          <a:xfrm rot="1042128">
            <a:off x="5436731" y="544914"/>
            <a:ext cx="3240360" cy="2428927"/>
          </a:xfrm>
          <a:prstGeom prst="rect">
            <a:avLst/>
          </a:prstGeom>
        </p:spPr>
      </p:pic>
      <p:sp>
        <p:nvSpPr>
          <p:cNvPr id="5" name="TextBox 4"/>
          <p:cNvSpPr txBox="1"/>
          <p:nvPr/>
        </p:nvSpPr>
        <p:spPr>
          <a:xfrm>
            <a:off x="611560" y="1700808"/>
            <a:ext cx="5869160" cy="1323439"/>
          </a:xfrm>
          <a:prstGeom prst="rect">
            <a:avLst/>
          </a:prstGeom>
          <a:solidFill>
            <a:schemeClr val="accent1">
              <a:lumMod val="60000"/>
              <a:lumOff val="40000"/>
            </a:schemeClr>
          </a:solidFill>
        </p:spPr>
        <p:txBody>
          <a:bodyPr wrap="square" rtlCol="1">
            <a:spAutoFit/>
          </a:bodyPr>
          <a:lstStyle/>
          <a:p>
            <a:r>
              <a:rPr lang="he-IL" sz="1600" u="sng" dirty="0" smtClean="0"/>
              <a:t>מצרכים</a:t>
            </a:r>
            <a:r>
              <a:rPr lang="he-IL" sz="1600" dirty="0" smtClean="0"/>
              <a:t>:</a:t>
            </a:r>
          </a:p>
          <a:p>
            <a:r>
              <a:rPr lang="he-IL" sz="1600" dirty="0" smtClean="0"/>
              <a:t>1 כוס סוכר, 4 ביצים שלמות, 1 כוס שמן, ½ שמנת מתוקה, </a:t>
            </a:r>
          </a:p>
          <a:p>
            <a:r>
              <a:rPr lang="he-IL" sz="1600" dirty="0" smtClean="0"/>
              <a:t>1כפית וניל, 1 כוס שוקולית (סוג של שוקו), ¼1 כוס קמח תופח, 1 חבילה של אבקת אפיה.</a:t>
            </a:r>
          </a:p>
          <a:p>
            <a:r>
              <a:rPr lang="he-IL" sz="1600" dirty="0" smtClean="0"/>
              <a:t>לקרם: ½ שמנת מתוקה ו-100 גרם שוקולד מריר.</a:t>
            </a:r>
            <a:endParaRPr lang="he-IL" sz="1600" dirty="0"/>
          </a:p>
        </p:txBody>
      </p:sp>
      <p:sp>
        <p:nvSpPr>
          <p:cNvPr id="6" name="TextBox 5"/>
          <p:cNvSpPr txBox="1"/>
          <p:nvPr/>
        </p:nvSpPr>
        <p:spPr>
          <a:xfrm>
            <a:off x="352556" y="3181032"/>
            <a:ext cx="8424936" cy="3200296"/>
          </a:xfrm>
          <a:prstGeom prst="rect">
            <a:avLst/>
          </a:prstGeom>
          <a:solidFill>
            <a:schemeClr val="accent4">
              <a:lumMod val="60000"/>
              <a:lumOff val="40000"/>
            </a:schemeClr>
          </a:solidFill>
        </p:spPr>
        <p:txBody>
          <a:bodyPr wrap="square" rtlCol="1">
            <a:spAutoFit/>
          </a:bodyPr>
          <a:lstStyle/>
          <a:p>
            <a:r>
              <a:rPr lang="he-IL" sz="1600" u="sng" dirty="0" smtClean="0"/>
              <a:t>אופן ההכנה</a:t>
            </a:r>
            <a:r>
              <a:rPr lang="he-IL" sz="1600" dirty="0" smtClean="0"/>
              <a:t>:</a:t>
            </a:r>
          </a:p>
          <a:p>
            <a:pPr marL="342900" indent="-342900">
              <a:buAutoNum type="arabicPeriod"/>
            </a:pPr>
            <a:r>
              <a:rPr lang="he-IL" sz="1600" dirty="0" smtClean="0"/>
              <a:t>להקציף 1 כוס סוכר + 4 ביצים. לאחר ההקצפה יש להוסיף כוס שמן + ½ כוס שמנת מתוקה + כפית וניל.</a:t>
            </a:r>
          </a:p>
          <a:p>
            <a:pPr marL="342900" indent="-342900">
              <a:buAutoNum type="arabicPeriod"/>
            </a:pPr>
            <a:r>
              <a:rPr lang="he-IL" sz="1600" dirty="0" smtClean="0"/>
              <a:t>בקערה נפרדת מערבבים שוקולית + קמח תופח ואבקת אפיה.</a:t>
            </a:r>
          </a:p>
          <a:p>
            <a:pPr marL="342900" indent="-342900">
              <a:buAutoNum type="arabicPeriod"/>
            </a:pPr>
            <a:r>
              <a:rPr lang="he-IL" sz="1600" dirty="0" smtClean="0"/>
              <a:t>מערבבים את 2 התערובות עד לקבלת עיסה אותה אופים בתנור על 180 מעלות כארבעים דקות.</a:t>
            </a:r>
          </a:p>
          <a:p>
            <a:pPr marL="342900" indent="-342900"/>
            <a:endParaRPr lang="he-IL" sz="1600" dirty="0" smtClean="0"/>
          </a:p>
          <a:p>
            <a:pPr marL="342900" indent="-342900"/>
            <a:r>
              <a:rPr lang="he-IL" sz="1600" dirty="0" smtClean="0"/>
              <a:t>קרם: להמיס על הגז שמנת מתוקה ושוקולד מריר. </a:t>
            </a:r>
          </a:p>
          <a:p>
            <a:pPr marL="342900" indent="-342900"/>
            <a:r>
              <a:rPr lang="he-IL" sz="1600" dirty="0" smtClean="0"/>
              <a:t>         לשפוך על העוגה רק לאחר שהתקררה מעט. </a:t>
            </a:r>
          </a:p>
          <a:p>
            <a:pPr marL="342900" indent="-342900"/>
            <a:endParaRPr lang="he-IL" dirty="0" smtClean="0"/>
          </a:p>
          <a:p>
            <a:pPr marL="342900" indent="-342900" algn="ctr"/>
            <a:r>
              <a:rPr lang="he-IL" b="1" dirty="0" smtClean="0"/>
              <a:t>טיפ: מומלץ מאוד לאחסן את העוגה במקרר</a:t>
            </a:r>
            <a:r>
              <a:rPr lang="en-US" b="1" dirty="0" smtClean="0"/>
              <a:t/>
            </a:r>
            <a:br>
              <a:rPr lang="en-US" b="1" dirty="0" smtClean="0"/>
            </a:br>
            <a:r>
              <a:rPr lang="he-IL" b="1" dirty="0" smtClean="0"/>
              <a:t> ולפני ההגשה לחמם 20-30 שניות במיקרו.</a:t>
            </a:r>
            <a:endParaRPr lang="he-IL" b="1" dirty="0"/>
          </a:p>
        </p:txBody>
      </p:sp>
      <p:sp>
        <p:nvSpPr>
          <p:cNvPr id="8" name="TextBox 7"/>
          <p:cNvSpPr txBox="1"/>
          <p:nvPr/>
        </p:nvSpPr>
        <p:spPr>
          <a:xfrm>
            <a:off x="1331640" y="692696"/>
            <a:ext cx="4608512" cy="646331"/>
          </a:xfrm>
          <a:prstGeom prst="rect">
            <a:avLst/>
          </a:prstGeom>
          <a:noFill/>
        </p:spPr>
        <p:txBody>
          <a:bodyPr wrap="square" rtlCol="1">
            <a:spAutoFit/>
          </a:bodyPr>
          <a:lstStyle/>
          <a:p>
            <a:pPr algn="ctr"/>
            <a:r>
              <a:rPr lang="he-IL" sz="3600" b="1" dirty="0" smtClean="0">
                <a:solidFill>
                  <a:schemeClr val="accent1">
                    <a:lumMod val="75000"/>
                  </a:schemeClr>
                </a:solidFill>
              </a:rPr>
              <a:t>עוגת שוקולית</a:t>
            </a:r>
            <a:endParaRPr lang="he-IL" sz="3600" b="1" dirty="0">
              <a:solidFill>
                <a:schemeClr val="accent1">
                  <a:lumMod val="7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88224" y="4000996"/>
            <a:ext cx="2016224" cy="2308324"/>
          </a:xfrm>
          <a:prstGeom prst="rect">
            <a:avLst/>
          </a:prstGeom>
          <a:solidFill>
            <a:srgbClr val="F4F4A2"/>
          </a:solidFill>
        </p:spPr>
        <p:txBody>
          <a:bodyPr wrap="square" rtlCol="1">
            <a:spAutoFit/>
          </a:bodyPr>
          <a:lstStyle/>
          <a:p>
            <a:r>
              <a:rPr lang="he-IL" sz="1600" u="sng" dirty="0" smtClean="0"/>
              <a:t>מצרכים</a:t>
            </a:r>
            <a:r>
              <a:rPr lang="he-IL" sz="1600" dirty="0" smtClean="0"/>
              <a:t>:</a:t>
            </a:r>
          </a:p>
          <a:p>
            <a:r>
              <a:rPr lang="he-IL" sz="1600" dirty="0" smtClean="0"/>
              <a:t>בצל יבש</a:t>
            </a:r>
          </a:p>
          <a:p>
            <a:r>
              <a:rPr lang="he-IL" sz="1600" dirty="0" smtClean="0"/>
              <a:t>בצל ירוק</a:t>
            </a:r>
          </a:p>
          <a:p>
            <a:r>
              <a:rPr lang="he-IL" sz="1600" dirty="0" smtClean="0"/>
              <a:t>כוסברה</a:t>
            </a:r>
          </a:p>
          <a:p>
            <a:r>
              <a:rPr lang="he-IL" sz="1600" dirty="0" smtClean="0"/>
              <a:t>בזיליקום</a:t>
            </a:r>
          </a:p>
          <a:p>
            <a:r>
              <a:rPr lang="he-IL" sz="1600" dirty="0" smtClean="0"/>
              <a:t>כף פירורי לחם</a:t>
            </a:r>
          </a:p>
          <a:p>
            <a:r>
              <a:rPr lang="he-IL" sz="1600" dirty="0" smtClean="0"/>
              <a:t>כף קמח</a:t>
            </a:r>
          </a:p>
          <a:p>
            <a:r>
              <a:rPr lang="he-IL" sz="1600" dirty="0" smtClean="0"/>
              <a:t>מעט אבקת אפיה</a:t>
            </a:r>
          </a:p>
          <a:p>
            <a:r>
              <a:rPr lang="he-IL" sz="1600" dirty="0" smtClean="0"/>
              <a:t>3 ביצים</a:t>
            </a:r>
            <a:endParaRPr lang="he-IL" sz="1600" dirty="0"/>
          </a:p>
        </p:txBody>
      </p:sp>
      <p:sp>
        <p:nvSpPr>
          <p:cNvPr id="6" name="TextBox 5"/>
          <p:cNvSpPr txBox="1"/>
          <p:nvPr/>
        </p:nvSpPr>
        <p:spPr>
          <a:xfrm rot="20166703">
            <a:off x="947664" y="3464942"/>
            <a:ext cx="6048672" cy="1323439"/>
          </a:xfrm>
          <a:prstGeom prst="rect">
            <a:avLst/>
          </a:prstGeom>
          <a:solidFill>
            <a:schemeClr val="accent3">
              <a:lumMod val="20000"/>
              <a:lumOff val="80000"/>
            </a:schemeClr>
          </a:solidFill>
        </p:spPr>
        <p:txBody>
          <a:bodyPr wrap="square" rtlCol="1">
            <a:spAutoFit/>
          </a:bodyPr>
          <a:lstStyle/>
          <a:p>
            <a:r>
              <a:rPr lang="he-IL" sz="1600" u="sng" dirty="0" smtClean="0"/>
              <a:t>אופן ההכנה</a:t>
            </a:r>
            <a:r>
              <a:rPr lang="he-IL" sz="1600" dirty="0" smtClean="0"/>
              <a:t>:</a:t>
            </a:r>
          </a:p>
          <a:p>
            <a:pPr marL="342900" indent="-342900">
              <a:buAutoNum type="arabicPeriod"/>
            </a:pPr>
            <a:r>
              <a:rPr lang="he-IL" sz="1600" dirty="0" smtClean="0"/>
              <a:t>מטגנים בצל.</a:t>
            </a:r>
          </a:p>
          <a:p>
            <a:pPr marL="342900" indent="-342900">
              <a:buAutoNum type="arabicPeriod"/>
            </a:pPr>
            <a:r>
              <a:rPr lang="he-IL" sz="1600" dirty="0" smtClean="0"/>
              <a:t>בקערה נפרדת מערבבים את כל יתר המצרכים.</a:t>
            </a:r>
          </a:p>
          <a:p>
            <a:pPr marL="342900" indent="-342900">
              <a:buAutoNum type="arabicPeriod"/>
            </a:pPr>
            <a:r>
              <a:rPr lang="he-IL" sz="1600" dirty="0" smtClean="0"/>
              <a:t>כשהבצל מטוגן מוסיפים אותו לקערה.</a:t>
            </a:r>
          </a:p>
          <a:p>
            <a:pPr marL="342900" indent="-342900">
              <a:buAutoNum type="arabicPeriod"/>
            </a:pPr>
            <a:r>
              <a:rPr lang="he-IL" sz="1600" dirty="0" smtClean="0"/>
              <a:t>מטגנים לביבות קטנות (קוטר של כ-7 ס"מ)</a:t>
            </a:r>
            <a:endParaRPr lang="he-IL" sz="1600" dirty="0"/>
          </a:p>
        </p:txBody>
      </p:sp>
      <p:sp>
        <p:nvSpPr>
          <p:cNvPr id="9" name="TextBox 8"/>
          <p:cNvSpPr txBox="1"/>
          <p:nvPr/>
        </p:nvSpPr>
        <p:spPr>
          <a:xfrm rot="1569346">
            <a:off x="5189246" y="768504"/>
            <a:ext cx="3384376" cy="1200329"/>
          </a:xfrm>
          <a:prstGeom prst="rect">
            <a:avLst/>
          </a:prstGeom>
          <a:noFill/>
        </p:spPr>
        <p:txBody>
          <a:bodyPr wrap="square" rtlCol="1">
            <a:spAutoFit/>
          </a:bodyPr>
          <a:lstStyle/>
          <a:p>
            <a:pPr algn="ctr"/>
            <a:r>
              <a:rPr lang="he-IL" sz="3600" b="1" dirty="0" err="1" smtClean="0">
                <a:solidFill>
                  <a:srgbClr val="002060"/>
                </a:solidFill>
              </a:rPr>
              <a:t>חגיגנת</a:t>
            </a:r>
            <a:r>
              <a:rPr lang="he-IL" sz="3600" b="1" dirty="0" smtClean="0">
                <a:solidFill>
                  <a:srgbClr val="002060"/>
                </a:solidFill>
              </a:rPr>
              <a:t> (חביתת ירק)</a:t>
            </a:r>
            <a:endParaRPr lang="he-IL" sz="3600" b="1" dirty="0">
              <a:solidFill>
                <a:srgbClr val="002060"/>
              </a:solidFill>
            </a:endParaRPr>
          </a:p>
        </p:txBody>
      </p:sp>
      <p:sp>
        <p:nvSpPr>
          <p:cNvPr id="8" name="TextBox 7"/>
          <p:cNvSpPr txBox="1"/>
          <p:nvPr/>
        </p:nvSpPr>
        <p:spPr>
          <a:xfrm>
            <a:off x="7020272" y="2636912"/>
            <a:ext cx="1656184" cy="338554"/>
          </a:xfrm>
          <a:prstGeom prst="rect">
            <a:avLst/>
          </a:prstGeom>
          <a:solidFill>
            <a:schemeClr val="accent6">
              <a:lumMod val="40000"/>
              <a:lumOff val="60000"/>
            </a:schemeClr>
          </a:solidFill>
        </p:spPr>
        <p:txBody>
          <a:bodyPr wrap="square" rtlCol="1">
            <a:spAutoFit/>
          </a:bodyPr>
          <a:lstStyle/>
          <a:p>
            <a:r>
              <a:rPr lang="he-IL" sz="1600" dirty="0" smtClean="0"/>
              <a:t>מספר מנות: 3</a:t>
            </a:r>
            <a:endParaRPr lang="he-IL" sz="1600" dirty="0"/>
          </a:p>
        </p:txBody>
      </p:sp>
      <p:pic>
        <p:nvPicPr>
          <p:cNvPr id="12" name="תמונה 11" descr="IMG_0308.JPG"/>
          <p:cNvPicPr>
            <a:picLocks noChangeAspect="1"/>
          </p:cNvPicPr>
          <p:nvPr/>
        </p:nvPicPr>
        <p:blipFill>
          <a:blip r:embed="rId2" cstate="print"/>
          <a:stretch>
            <a:fillRect/>
          </a:stretch>
        </p:blipFill>
        <p:spPr>
          <a:xfrm>
            <a:off x="539552" y="548680"/>
            <a:ext cx="3419872" cy="256490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489867">
            <a:off x="3995936" y="656401"/>
            <a:ext cx="4320480" cy="5047536"/>
          </a:xfrm>
          <a:prstGeom prst="rect">
            <a:avLst/>
          </a:prstGeom>
          <a:solidFill>
            <a:schemeClr val="bg2">
              <a:lumMod val="90000"/>
            </a:schemeClr>
          </a:solidFill>
        </p:spPr>
        <p:txBody>
          <a:bodyPr wrap="square" rtlCol="1">
            <a:spAutoFit/>
          </a:bodyPr>
          <a:lstStyle/>
          <a:p>
            <a:r>
              <a:rPr lang="he-IL" sz="1400" b="1" dirty="0" smtClean="0"/>
              <a:t>אורז עם תפו"א בתבלון </a:t>
            </a:r>
            <a:r>
              <a:rPr lang="he-IL" sz="1400" b="1" dirty="0" smtClean="0"/>
              <a:t>קארי</a:t>
            </a:r>
            <a:endParaRPr lang="he-IL" sz="1400" dirty="0"/>
          </a:p>
          <a:p>
            <a:r>
              <a:rPr lang="he-IL" sz="1400" dirty="0" smtClean="0"/>
              <a:t>מספר מנות: 4.</a:t>
            </a:r>
          </a:p>
          <a:p>
            <a:endParaRPr lang="he-IL" sz="1400" dirty="0"/>
          </a:p>
          <a:p>
            <a:r>
              <a:rPr lang="he-IL" sz="1400" u="sng" dirty="0" smtClean="0"/>
              <a:t>מצרכים</a:t>
            </a:r>
            <a:r>
              <a:rPr lang="he-IL" sz="1400" dirty="0" smtClean="0"/>
              <a:t>:</a:t>
            </a:r>
          </a:p>
          <a:p>
            <a:r>
              <a:rPr lang="he-IL" sz="1400" dirty="0" smtClean="0"/>
              <a:t>2 תפו"א בינוניים קלופים וחתוכים לפרוסות</a:t>
            </a:r>
          </a:p>
          <a:p>
            <a:r>
              <a:rPr lang="he-IL" sz="1400" dirty="0" smtClean="0"/>
              <a:t>2 כוסות אורז</a:t>
            </a:r>
          </a:p>
          <a:p>
            <a:r>
              <a:rPr lang="he-IL" sz="1400" dirty="0" smtClean="0"/>
              <a:t>4 כוסות מים רותחים</a:t>
            </a:r>
          </a:p>
          <a:p>
            <a:r>
              <a:rPr lang="he-IL" sz="1400" dirty="0" smtClean="0"/>
              <a:t>חצי פלפל ירוק חריף</a:t>
            </a:r>
          </a:p>
          <a:p>
            <a:r>
              <a:rPr lang="he-IL" sz="1400" dirty="0" smtClean="0"/>
              <a:t>¾ כפית של קארי</a:t>
            </a:r>
          </a:p>
          <a:p>
            <a:r>
              <a:rPr lang="he-IL" sz="1400" dirty="0" smtClean="0"/>
              <a:t>כפית מלח</a:t>
            </a:r>
          </a:p>
          <a:p>
            <a:endParaRPr lang="he-IL" sz="1400" dirty="0"/>
          </a:p>
          <a:p>
            <a:r>
              <a:rPr lang="he-IL" sz="1400" u="sng" dirty="0" smtClean="0"/>
              <a:t>אופן ההכנה</a:t>
            </a:r>
            <a:r>
              <a:rPr lang="he-IL" sz="1400" dirty="0" smtClean="0"/>
              <a:t>:</a:t>
            </a:r>
          </a:p>
          <a:p>
            <a:r>
              <a:rPr lang="he-IL" sz="1400" dirty="0" smtClean="0"/>
              <a:t>מרתיחים שמן בסיר ומטגנים את פרוסות תפו"א (חשוב שכל פרוסה תבוא במגע עם הסיר). במידת הצורך יש לעשות 2 נגלות: לטגן חצי מהפרוסות, להוציא מהסיר ולהכניס את החצי השני של הפרוסות. </a:t>
            </a:r>
            <a:r>
              <a:rPr lang="he-IL" sz="1400" dirty="0" err="1" smtClean="0"/>
              <a:t>כשהכל</a:t>
            </a:r>
            <a:r>
              <a:rPr lang="he-IL" sz="1400" dirty="0" smtClean="0"/>
              <a:t> מטוגן, אפשר להוסיף את החצי הראשון שהוצאת.</a:t>
            </a:r>
          </a:p>
          <a:p>
            <a:r>
              <a:rPr lang="he-IL" sz="1400" dirty="0" smtClean="0"/>
              <a:t>מוסיפים את האורז, פלפל חריף, קארי ומלח ומערבבים. מוסיפים את המים הרותחים ומערבבים שוב. סוגרים את הסיר לחלוטין ומבשלים על אש בינונית במשך רבע שעה.</a:t>
            </a:r>
          </a:p>
          <a:p>
            <a:endParaRPr lang="he-IL" sz="1400" dirty="0"/>
          </a:p>
        </p:txBody>
      </p:sp>
      <p:sp>
        <p:nvSpPr>
          <p:cNvPr id="7" name="TextBox 6"/>
          <p:cNvSpPr txBox="1"/>
          <p:nvPr/>
        </p:nvSpPr>
        <p:spPr>
          <a:xfrm rot="539663">
            <a:off x="636154" y="4397719"/>
            <a:ext cx="2808312" cy="1077218"/>
          </a:xfrm>
          <a:prstGeom prst="rect">
            <a:avLst/>
          </a:prstGeom>
          <a:solidFill>
            <a:schemeClr val="accent4">
              <a:lumMod val="40000"/>
              <a:lumOff val="60000"/>
            </a:schemeClr>
          </a:solidFill>
        </p:spPr>
        <p:txBody>
          <a:bodyPr wrap="square" rtlCol="1">
            <a:spAutoFit/>
          </a:bodyPr>
          <a:lstStyle/>
          <a:p>
            <a:r>
              <a:rPr lang="he-IL" sz="1600" i="1" dirty="0" smtClean="0"/>
              <a:t>"לאבא הכי טוב בעולם כולו, מאחלת לך שתמצא נחת ואושר מהדברים הקטנים והפשוטים של החיים..." </a:t>
            </a:r>
            <a:r>
              <a:rPr lang="he-IL" sz="1600" dirty="0" smtClean="0"/>
              <a:t>מור.</a:t>
            </a:r>
            <a:endParaRPr lang="he-IL" sz="1600" dirty="0"/>
          </a:p>
        </p:txBody>
      </p:sp>
      <p:pic>
        <p:nvPicPr>
          <p:cNvPr id="8" name="Picture 2" descr="C:\Users\dell\Desktop\ספר המתכונים של אבא\IMG_0602.JPG"/>
          <p:cNvPicPr>
            <a:picLocks noChangeAspect="1" noChangeArrowheads="1"/>
          </p:cNvPicPr>
          <p:nvPr/>
        </p:nvPicPr>
        <p:blipFill>
          <a:blip r:embed="rId2" cstate="print"/>
          <a:srcRect/>
          <a:stretch>
            <a:fillRect/>
          </a:stretch>
        </p:blipFill>
        <p:spPr bwMode="auto">
          <a:xfrm rot="629369">
            <a:off x="2123728" y="836712"/>
            <a:ext cx="2496198" cy="1872208"/>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rot="20300811">
            <a:off x="411320" y="1394876"/>
            <a:ext cx="1557192" cy="252724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00192" y="2636912"/>
            <a:ext cx="2232248" cy="2800767"/>
          </a:xfrm>
          <a:prstGeom prst="rect">
            <a:avLst/>
          </a:prstGeom>
          <a:solidFill>
            <a:schemeClr val="accent1">
              <a:lumMod val="60000"/>
              <a:lumOff val="40000"/>
            </a:schemeClr>
          </a:solidFill>
        </p:spPr>
        <p:txBody>
          <a:bodyPr wrap="square" rtlCol="1">
            <a:spAutoFit/>
          </a:bodyPr>
          <a:lstStyle/>
          <a:p>
            <a:r>
              <a:rPr lang="he-IL" sz="1600" u="sng" dirty="0" smtClean="0"/>
              <a:t>מצרכים</a:t>
            </a:r>
            <a:r>
              <a:rPr lang="he-IL" sz="1600" dirty="0" smtClean="0"/>
              <a:t>:</a:t>
            </a:r>
          </a:p>
          <a:p>
            <a:r>
              <a:rPr lang="he-IL" sz="1600" dirty="0" smtClean="0"/>
              <a:t>½ קילו עוף הודו טחון</a:t>
            </a:r>
          </a:p>
          <a:p>
            <a:r>
              <a:rPr lang="he-IL" sz="1600" dirty="0" smtClean="0"/>
              <a:t>1 ביצה</a:t>
            </a:r>
          </a:p>
          <a:p>
            <a:r>
              <a:rPr lang="he-IL" sz="1600" dirty="0" smtClean="0"/>
              <a:t>1 בצל</a:t>
            </a:r>
          </a:p>
          <a:p>
            <a:r>
              <a:rPr lang="he-IL" sz="1600" dirty="0" smtClean="0"/>
              <a:t>1 תפו"א בינוני</a:t>
            </a:r>
          </a:p>
          <a:p>
            <a:r>
              <a:rPr lang="he-IL" sz="1600" dirty="0" smtClean="0"/>
              <a:t>2 כפות פירורי לחם</a:t>
            </a:r>
          </a:p>
          <a:p>
            <a:r>
              <a:rPr lang="he-IL" sz="1600" dirty="0" smtClean="0"/>
              <a:t>1 שן שום</a:t>
            </a:r>
          </a:p>
          <a:p>
            <a:r>
              <a:rPr lang="he-IL" sz="1600" dirty="0" smtClean="0"/>
              <a:t>מלח</a:t>
            </a:r>
          </a:p>
          <a:p>
            <a:r>
              <a:rPr lang="he-IL" sz="1600" dirty="0" smtClean="0"/>
              <a:t>פפריקה</a:t>
            </a:r>
          </a:p>
          <a:p>
            <a:r>
              <a:rPr lang="he-IL" sz="1600" dirty="0" smtClean="0"/>
              <a:t>פפריקה</a:t>
            </a:r>
          </a:p>
          <a:p>
            <a:r>
              <a:rPr lang="he-IL" sz="1600" dirty="0" err="1" smtClean="0"/>
              <a:t>חוויאג</a:t>
            </a:r>
            <a:r>
              <a:rPr lang="he-IL" sz="1600" dirty="0" smtClean="0"/>
              <a:t>'</a:t>
            </a:r>
            <a:endParaRPr lang="he-IL" sz="1600" dirty="0"/>
          </a:p>
        </p:txBody>
      </p:sp>
      <p:sp>
        <p:nvSpPr>
          <p:cNvPr id="6" name="TextBox 5"/>
          <p:cNvSpPr txBox="1"/>
          <p:nvPr/>
        </p:nvSpPr>
        <p:spPr>
          <a:xfrm>
            <a:off x="1223120" y="4077072"/>
            <a:ext cx="4573016" cy="830997"/>
          </a:xfrm>
          <a:prstGeom prst="rect">
            <a:avLst/>
          </a:prstGeom>
          <a:solidFill>
            <a:srgbClr val="F4F4A2"/>
          </a:solidFill>
        </p:spPr>
        <p:txBody>
          <a:bodyPr wrap="square" rtlCol="1">
            <a:spAutoFit/>
          </a:bodyPr>
          <a:lstStyle/>
          <a:p>
            <a:r>
              <a:rPr lang="he-IL" sz="1600" u="sng" dirty="0" smtClean="0"/>
              <a:t>אופן ההכנה</a:t>
            </a:r>
            <a:r>
              <a:rPr lang="he-IL" sz="1600" dirty="0" smtClean="0"/>
              <a:t>:</a:t>
            </a:r>
            <a:endParaRPr lang="he-IL" sz="1600" dirty="0"/>
          </a:p>
          <a:p>
            <a:r>
              <a:rPr lang="he-IL" sz="1600" dirty="0" smtClean="0"/>
              <a:t>לרסק תפו"א בעזרת </a:t>
            </a:r>
            <a:r>
              <a:rPr lang="he-IL" sz="1600" dirty="0" err="1" smtClean="0"/>
              <a:t>פומפיה</a:t>
            </a:r>
            <a:r>
              <a:rPr lang="he-IL" sz="1600" dirty="0" smtClean="0"/>
              <a:t> או מעבד מזון, לערבב את כל החומרים ולטגן לביבות.</a:t>
            </a:r>
          </a:p>
        </p:txBody>
      </p:sp>
      <p:sp>
        <p:nvSpPr>
          <p:cNvPr id="9" name="TextBox 8"/>
          <p:cNvSpPr txBox="1"/>
          <p:nvPr/>
        </p:nvSpPr>
        <p:spPr>
          <a:xfrm>
            <a:off x="5189246" y="1045503"/>
            <a:ext cx="3384376" cy="646331"/>
          </a:xfrm>
          <a:prstGeom prst="rect">
            <a:avLst/>
          </a:prstGeom>
          <a:noFill/>
        </p:spPr>
        <p:txBody>
          <a:bodyPr wrap="square" rtlCol="1">
            <a:spAutoFit/>
          </a:bodyPr>
          <a:lstStyle/>
          <a:p>
            <a:pPr algn="ctr"/>
            <a:r>
              <a:rPr lang="he-IL" sz="3600" b="1" dirty="0" smtClean="0">
                <a:solidFill>
                  <a:schemeClr val="accent2">
                    <a:lumMod val="75000"/>
                  </a:schemeClr>
                </a:solidFill>
              </a:rPr>
              <a:t>קציצות עוף</a:t>
            </a:r>
            <a:endParaRPr lang="he-IL" sz="3600" b="1" dirty="0">
              <a:solidFill>
                <a:schemeClr val="accent2">
                  <a:lumMod val="75000"/>
                </a:schemeClr>
              </a:solidFill>
            </a:endParaRPr>
          </a:p>
        </p:txBody>
      </p:sp>
      <p:pic>
        <p:nvPicPr>
          <p:cNvPr id="1026" name="Picture 2" descr="C:\Users\dell\Desktop\ספר המתכונים של אבא\Untitlded.jpg"/>
          <p:cNvPicPr>
            <a:picLocks noChangeAspect="1" noChangeArrowheads="1"/>
          </p:cNvPicPr>
          <p:nvPr/>
        </p:nvPicPr>
        <p:blipFill>
          <a:blip r:embed="rId2" cstate="print"/>
          <a:srcRect/>
          <a:stretch>
            <a:fillRect/>
          </a:stretch>
        </p:blipFill>
        <p:spPr bwMode="auto">
          <a:xfrm>
            <a:off x="611560" y="692696"/>
            <a:ext cx="3960440" cy="297806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תמונה 12" descr="46.jpg"/>
          <p:cNvPicPr>
            <a:picLocks noChangeAspect="1"/>
          </p:cNvPicPr>
          <p:nvPr/>
        </p:nvPicPr>
        <p:blipFill>
          <a:blip r:embed="rId2" cstate="print"/>
          <a:stretch>
            <a:fillRect/>
          </a:stretch>
        </p:blipFill>
        <p:spPr>
          <a:xfrm>
            <a:off x="6336704" y="404664"/>
            <a:ext cx="2411760" cy="2954118"/>
          </a:xfrm>
          <a:prstGeom prst="rect">
            <a:avLst/>
          </a:prstGeom>
        </p:spPr>
      </p:pic>
      <p:pic>
        <p:nvPicPr>
          <p:cNvPr id="10" name="תמונה 9" descr="IMG_0108.JPG"/>
          <p:cNvPicPr>
            <a:picLocks noChangeAspect="1"/>
          </p:cNvPicPr>
          <p:nvPr/>
        </p:nvPicPr>
        <p:blipFill>
          <a:blip r:embed="rId3" cstate="print"/>
          <a:stretch>
            <a:fillRect/>
          </a:stretch>
        </p:blipFill>
        <p:spPr>
          <a:xfrm>
            <a:off x="395536" y="404664"/>
            <a:ext cx="2939819" cy="2204864"/>
          </a:xfrm>
          <a:prstGeom prst="rect">
            <a:avLst/>
          </a:prstGeom>
        </p:spPr>
      </p:pic>
      <p:pic>
        <p:nvPicPr>
          <p:cNvPr id="2051" name="Picture 3" descr="C:\Users\dell\Desktop\ספר המתכונים של אבא\IMG_0314.JPG"/>
          <p:cNvPicPr>
            <a:picLocks noChangeAspect="1" noChangeArrowheads="1"/>
          </p:cNvPicPr>
          <p:nvPr/>
        </p:nvPicPr>
        <p:blipFill>
          <a:blip r:embed="rId4" cstate="print"/>
          <a:srcRect/>
          <a:stretch>
            <a:fillRect/>
          </a:stretch>
        </p:blipFill>
        <p:spPr bwMode="auto">
          <a:xfrm>
            <a:off x="3203848" y="404664"/>
            <a:ext cx="3168352" cy="2376264"/>
          </a:xfrm>
          <a:prstGeom prst="rect">
            <a:avLst/>
          </a:prstGeom>
          <a:noFill/>
        </p:spPr>
      </p:pic>
      <p:sp>
        <p:nvSpPr>
          <p:cNvPr id="6" name="TextBox 5"/>
          <p:cNvSpPr txBox="1"/>
          <p:nvPr/>
        </p:nvSpPr>
        <p:spPr>
          <a:xfrm>
            <a:off x="395536" y="2483018"/>
            <a:ext cx="8352928" cy="3970318"/>
          </a:xfrm>
          <a:prstGeom prst="rect">
            <a:avLst/>
          </a:prstGeom>
          <a:solidFill>
            <a:schemeClr val="bg2">
              <a:lumMod val="75000"/>
            </a:schemeClr>
          </a:solidFill>
        </p:spPr>
        <p:txBody>
          <a:bodyPr wrap="square" rtlCol="1">
            <a:spAutoFit/>
          </a:bodyPr>
          <a:lstStyle/>
          <a:p>
            <a:pPr algn="ctr"/>
            <a:endParaRPr lang="he-IL" sz="1400" b="1" dirty="0" smtClean="0"/>
          </a:p>
          <a:p>
            <a:pPr algn="ctr"/>
            <a:r>
              <a:rPr lang="he-IL" sz="1400" b="1" dirty="0" smtClean="0"/>
              <a:t>עוגת שוקולד-מיץ / שמי בת</a:t>
            </a:r>
            <a:r>
              <a:rPr lang="en-US" sz="1400" b="1" dirty="0" smtClean="0"/>
              <a:t/>
            </a:r>
            <a:br>
              <a:rPr lang="en-US" sz="1400" b="1" dirty="0" smtClean="0"/>
            </a:br>
            <a:endParaRPr lang="he-IL" sz="1400" b="1" dirty="0" smtClean="0"/>
          </a:p>
          <a:p>
            <a:r>
              <a:rPr lang="he-IL" sz="1400" u="sng" dirty="0" smtClean="0"/>
              <a:t>רכיבים</a:t>
            </a:r>
            <a:r>
              <a:rPr lang="he-IL" sz="1400" dirty="0" smtClean="0"/>
              <a:t>: 6 ביצים מופרדות + 1.5 כוס סוכר + ¾ כוס שמן + כוס מיץ תפוזים סחוט + מגרדים את הקליפה מהתפוזים + 1 שקית אבקת אפייה + ¾ 2 כוסות קמח. </a:t>
            </a:r>
          </a:p>
          <a:p>
            <a:r>
              <a:rPr lang="he-IL" sz="1400" dirty="0" smtClean="0"/>
              <a:t>לקרם שוקולד: 3 כפות קקאו + ¼ מרגרינה + 1/3 כוס מים.</a:t>
            </a:r>
          </a:p>
          <a:p>
            <a:endParaRPr lang="he-IL" sz="1400" b="1" dirty="0"/>
          </a:p>
          <a:p>
            <a:r>
              <a:rPr lang="he-IL" sz="1400" u="sng" dirty="0" smtClean="0"/>
              <a:t>אופן ההכנה</a:t>
            </a:r>
            <a:r>
              <a:rPr lang="he-IL" sz="1400" dirty="0" smtClean="0"/>
              <a:t>:</a:t>
            </a:r>
          </a:p>
          <a:p>
            <a:r>
              <a:rPr lang="he-IL" sz="1400" dirty="0" smtClean="0"/>
              <a:t>עיסה 1: מקציפים: חלמונים + כוס סוכר + מוסיפים בהדרגה שמן. לסירוגין מוסיפים קמח ומיץ תפוזים (</a:t>
            </a:r>
            <a:r>
              <a:rPr lang="he-IL" sz="1400" dirty="0" err="1" smtClean="0"/>
              <a:t>הכל</a:t>
            </a:r>
            <a:r>
              <a:rPr lang="he-IL" sz="1400" dirty="0" smtClean="0"/>
              <a:t> תוך כדי הקצפה). לבסוף מוסיפים אבקת אפייה וקליפת תפוזים.</a:t>
            </a:r>
          </a:p>
          <a:p>
            <a:r>
              <a:rPr lang="he-IL" sz="1400" dirty="0" smtClean="0"/>
              <a:t>עיסה 2: מקציפים חלבונים, קורט מלח, ½ כוס סוכר.</a:t>
            </a:r>
          </a:p>
          <a:p>
            <a:r>
              <a:rPr lang="he-IL" sz="1400" dirty="0" smtClean="0"/>
              <a:t>קרם שוקולד: ממסיסים את כל הרכיבים על אש בינונית.</a:t>
            </a:r>
          </a:p>
          <a:p>
            <a:endParaRPr lang="he-IL" sz="1400" dirty="0"/>
          </a:p>
          <a:p>
            <a:r>
              <a:rPr lang="he-IL" sz="1400" dirty="0" smtClean="0"/>
              <a:t>מערבבים את שתי העיסות בתנועות קיפול. מפרישים מעט מהעיסה ומערבבים טוב </a:t>
            </a:r>
            <a:r>
              <a:rPr lang="he-IL" sz="1400" dirty="0" err="1" smtClean="0"/>
              <a:t>טוב</a:t>
            </a:r>
            <a:r>
              <a:rPr lang="he-IL" sz="1400" dirty="0" smtClean="0"/>
              <a:t> עם השוקולד. לאחר מכן מוסיפים את השוקולד בתנועות </a:t>
            </a:r>
            <a:r>
              <a:rPr lang="he-IL" sz="1400" dirty="0" err="1" smtClean="0"/>
              <a:t>קיפוליות</a:t>
            </a:r>
            <a:r>
              <a:rPr lang="he-IL" sz="1400" dirty="0" smtClean="0"/>
              <a:t> לעיסות הראשונות.</a:t>
            </a:r>
          </a:p>
          <a:p>
            <a:r>
              <a:rPr lang="he-IL" sz="1400" dirty="0" smtClean="0"/>
              <a:t>לוקחים תבנית של קוגל (תבנית עם חור באמצע), ומדפנים בנייר אפייה ארוך שיוצא מגבולות התבנית. שופכים את העיסה לתבנית ואופים על 180 מעלות. אם רוצים לשמור על נפח העוגה, כשהיא מוכנה יש להפוך אותה על בקבוק.</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descr="Untitled.jpg"/>
          <p:cNvPicPr>
            <a:picLocks noChangeAspect="1"/>
          </p:cNvPicPr>
          <p:nvPr/>
        </p:nvPicPr>
        <p:blipFill>
          <a:blip r:embed="rId2" cstate="print"/>
          <a:stretch>
            <a:fillRect/>
          </a:stretch>
        </p:blipFill>
        <p:spPr>
          <a:xfrm>
            <a:off x="3131840" y="404664"/>
            <a:ext cx="3028838" cy="2088232"/>
          </a:xfrm>
          <a:prstGeom prst="rect">
            <a:avLst/>
          </a:prstGeom>
        </p:spPr>
      </p:pic>
      <p:pic>
        <p:nvPicPr>
          <p:cNvPr id="11" name="תמונה 10" descr="IMG_0120.JPG"/>
          <p:cNvPicPr>
            <a:picLocks noChangeAspect="1"/>
          </p:cNvPicPr>
          <p:nvPr/>
        </p:nvPicPr>
        <p:blipFill>
          <a:blip r:embed="rId3" cstate="print"/>
          <a:stretch>
            <a:fillRect/>
          </a:stretch>
        </p:blipFill>
        <p:spPr>
          <a:xfrm>
            <a:off x="6084168" y="404664"/>
            <a:ext cx="2664296" cy="2072230"/>
          </a:xfrm>
          <a:prstGeom prst="rect">
            <a:avLst/>
          </a:prstGeom>
        </p:spPr>
      </p:pic>
      <p:pic>
        <p:nvPicPr>
          <p:cNvPr id="8" name="תמונה 7" descr="IMG_0119.JPG"/>
          <p:cNvPicPr>
            <a:picLocks noChangeAspect="1"/>
          </p:cNvPicPr>
          <p:nvPr/>
        </p:nvPicPr>
        <p:blipFill>
          <a:blip r:embed="rId4" cstate="print"/>
          <a:stretch>
            <a:fillRect/>
          </a:stretch>
        </p:blipFill>
        <p:spPr>
          <a:xfrm>
            <a:off x="395536" y="404664"/>
            <a:ext cx="2736304" cy="2088232"/>
          </a:xfrm>
          <a:prstGeom prst="rect">
            <a:avLst/>
          </a:prstGeom>
        </p:spPr>
      </p:pic>
      <p:sp>
        <p:nvSpPr>
          <p:cNvPr id="6" name="TextBox 5"/>
          <p:cNvSpPr txBox="1"/>
          <p:nvPr/>
        </p:nvSpPr>
        <p:spPr>
          <a:xfrm>
            <a:off x="395536" y="2483018"/>
            <a:ext cx="8352928" cy="3539430"/>
          </a:xfrm>
          <a:prstGeom prst="rect">
            <a:avLst/>
          </a:prstGeom>
          <a:solidFill>
            <a:schemeClr val="accent6">
              <a:lumMod val="40000"/>
              <a:lumOff val="60000"/>
            </a:schemeClr>
          </a:solidFill>
        </p:spPr>
        <p:txBody>
          <a:bodyPr wrap="square" rtlCol="1">
            <a:spAutoFit/>
          </a:bodyPr>
          <a:lstStyle/>
          <a:p>
            <a:pPr algn="ctr"/>
            <a:endParaRPr lang="he-IL" sz="1400" b="1" dirty="0" smtClean="0"/>
          </a:p>
          <a:p>
            <a:pPr algn="ctr"/>
            <a:r>
              <a:rPr lang="he-IL" sz="1400" b="1" dirty="0" smtClean="0"/>
              <a:t>עוגיות במילוי שוקולד השחר/ שמי בת</a:t>
            </a:r>
            <a:r>
              <a:rPr lang="en-US" sz="1400" b="1" dirty="0" smtClean="0"/>
              <a:t/>
            </a:r>
            <a:br>
              <a:rPr lang="en-US" sz="1400" b="1" dirty="0" smtClean="0"/>
            </a:br>
            <a:endParaRPr lang="he-IL" sz="1400" b="1" dirty="0" smtClean="0"/>
          </a:p>
          <a:p>
            <a:r>
              <a:rPr lang="he-IL" sz="1400" u="sng" dirty="0" smtClean="0"/>
              <a:t>רכיבים</a:t>
            </a:r>
            <a:r>
              <a:rPr lang="he-IL" sz="1400" dirty="0" smtClean="0"/>
              <a:t>: </a:t>
            </a:r>
          </a:p>
          <a:p>
            <a:r>
              <a:rPr lang="he-IL" sz="1400" dirty="0" smtClean="0"/>
              <a:t>בצק: 2.5 כוסות קמח תופח, 1 מרגרינה ו-1 שמנת חמוצה.</a:t>
            </a:r>
          </a:p>
          <a:p>
            <a:r>
              <a:rPr lang="he-IL" sz="1400" dirty="0" smtClean="0"/>
              <a:t>מילוי: ½ קופסה קטנה של ממרח שוקולד השחר + חלבה.</a:t>
            </a:r>
          </a:p>
          <a:p>
            <a:endParaRPr lang="he-IL" sz="1400" b="1" dirty="0"/>
          </a:p>
          <a:p>
            <a:r>
              <a:rPr lang="he-IL" sz="1400" u="sng" dirty="0" smtClean="0"/>
              <a:t>אופן ההכנה</a:t>
            </a:r>
            <a:r>
              <a:rPr lang="he-IL" sz="1400" dirty="0" smtClean="0"/>
              <a:t>:</a:t>
            </a:r>
          </a:p>
          <a:p>
            <a:r>
              <a:rPr lang="he-IL" sz="1400" dirty="0" smtClean="0"/>
              <a:t>ללוש את המצרכים לבצק ולהניח במקרר ללילה או למספר שעות.</a:t>
            </a:r>
          </a:p>
          <a:p>
            <a:r>
              <a:rPr lang="he-IL" sz="1400" dirty="0" smtClean="0"/>
              <a:t>מחלקים את הבצק ל-4. כל חלק מרדדים לצורת עיגול ומורחים שוקולד השחר (כדי שהשוקולד ימרח טוב יש לשים את הקופסא בקערה עם מים חמים ואז השוקולד נהפך נוזלי). מפזרים מעט חלבה על כל הבצק (לא יותר מדי).  מגלגלים לצורת רולדה/נקניק ומניחים על תבנית. על התבנית חותכים את הרולדה לאורכה.</a:t>
            </a:r>
          </a:p>
          <a:p>
            <a:endParaRPr lang="he-IL" sz="1400" dirty="0" smtClean="0"/>
          </a:p>
          <a:p>
            <a:endParaRPr lang="he-IL" sz="1400" dirty="0" smtClean="0"/>
          </a:p>
          <a:p>
            <a:endParaRPr lang="he-IL" sz="14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79512" y="692696"/>
            <a:ext cx="8435280" cy="5184576"/>
          </a:xfrm>
        </p:spPr>
        <p:txBody>
          <a:bodyPr>
            <a:noAutofit/>
          </a:bodyPr>
          <a:lstStyle/>
          <a:p>
            <a:endParaRPr lang="he-IL" sz="1600" dirty="0" smtClean="0">
              <a:solidFill>
                <a:srgbClr val="002060"/>
              </a:solidFill>
              <a:latin typeface="Bodoni MT Poster Compressed" pitchFamily="18" charset="0"/>
            </a:endParaRPr>
          </a:p>
          <a:p>
            <a:r>
              <a:rPr lang="he-IL" sz="1600" dirty="0" smtClean="0">
                <a:solidFill>
                  <a:srgbClr val="002060"/>
                </a:solidFill>
                <a:latin typeface="Bodoni MT Poster Compressed" pitchFamily="18" charset="0"/>
              </a:rPr>
              <a:t>"</a:t>
            </a:r>
            <a:r>
              <a:rPr lang="he-IL" sz="1600" i="1" dirty="0" smtClean="0">
                <a:solidFill>
                  <a:srgbClr val="002060"/>
                </a:solidFill>
                <a:latin typeface="Bodoni MT Poster Compressed" pitchFamily="18" charset="0"/>
              </a:rPr>
              <a:t>אל לנו להתבונן במה שאדם אוכל, אלא עם מי הוא אוכל</a:t>
            </a:r>
            <a:r>
              <a:rPr lang="he-IL" sz="1600" dirty="0" smtClean="0">
                <a:solidFill>
                  <a:srgbClr val="002060"/>
                </a:solidFill>
                <a:latin typeface="Bodoni MT Poster Compressed" pitchFamily="18" charset="0"/>
              </a:rPr>
              <a:t>" – אפיקורוס</a:t>
            </a:r>
            <a:r>
              <a:rPr lang="en-US" sz="1600" dirty="0" smtClean="0">
                <a:solidFill>
                  <a:srgbClr val="002060"/>
                </a:solidFill>
                <a:latin typeface="Bodoni MT Poster Compressed" pitchFamily="18" charset="0"/>
              </a:rPr>
              <a:t/>
            </a:r>
            <a:br>
              <a:rPr lang="en-US" sz="1600" dirty="0" smtClean="0">
                <a:solidFill>
                  <a:srgbClr val="002060"/>
                </a:solidFill>
                <a:latin typeface="Bodoni MT Poster Compressed" pitchFamily="18" charset="0"/>
              </a:rPr>
            </a:br>
            <a:endParaRPr lang="he-IL" sz="1600" dirty="0" smtClean="0">
              <a:solidFill>
                <a:srgbClr val="002060"/>
              </a:solidFill>
              <a:latin typeface="Bodoni MT Poster Compressed" pitchFamily="18" charset="0"/>
            </a:endParaRPr>
          </a:p>
          <a:p>
            <a:r>
              <a:rPr lang="he-IL" sz="1600" dirty="0" smtClean="0">
                <a:solidFill>
                  <a:srgbClr val="002060"/>
                </a:solidFill>
                <a:latin typeface="Bodoni MT Poster Compressed" pitchFamily="18" charset="0"/>
              </a:rPr>
              <a:t>"</a:t>
            </a:r>
            <a:r>
              <a:rPr lang="he-IL" sz="1600" i="1" dirty="0" smtClean="0">
                <a:solidFill>
                  <a:srgbClr val="002060"/>
                </a:solidFill>
                <a:latin typeface="Bodoni MT Poster Compressed" pitchFamily="18" charset="0"/>
              </a:rPr>
              <a:t>הקיבה היא המחוללת מהפיכות בעולם</a:t>
            </a:r>
            <a:r>
              <a:rPr lang="he-IL" sz="1600" dirty="0" smtClean="0">
                <a:solidFill>
                  <a:srgbClr val="002060"/>
                </a:solidFill>
                <a:latin typeface="Bodoni MT Poster Compressed" pitchFamily="18" charset="0"/>
              </a:rPr>
              <a:t>" - </a:t>
            </a:r>
            <a:r>
              <a:rPr lang="he-IL" sz="1600" dirty="0" err="1" smtClean="0">
                <a:solidFill>
                  <a:srgbClr val="002060"/>
                </a:solidFill>
                <a:latin typeface="Bodoni MT Poster Compressed" pitchFamily="18" charset="0"/>
              </a:rPr>
              <a:t>נפוליאון</a:t>
            </a:r>
            <a:r>
              <a:rPr lang="he-IL" sz="1600" dirty="0" smtClean="0">
                <a:solidFill>
                  <a:srgbClr val="002060"/>
                </a:solidFill>
                <a:latin typeface="Bodoni MT Poster Compressed" pitchFamily="18" charset="0"/>
              </a:rPr>
              <a:t> בונפרטה</a:t>
            </a:r>
          </a:p>
          <a:p>
            <a:pPr>
              <a:buNone/>
            </a:pPr>
            <a:endParaRPr lang="he-IL" sz="1600" dirty="0" smtClean="0">
              <a:solidFill>
                <a:srgbClr val="002060"/>
              </a:solidFill>
              <a:latin typeface="Bodoni MT Poster Compressed" pitchFamily="18" charset="0"/>
            </a:endParaRPr>
          </a:p>
          <a:p>
            <a:r>
              <a:rPr lang="he-IL" sz="1600" dirty="0" smtClean="0">
                <a:solidFill>
                  <a:srgbClr val="002060"/>
                </a:solidFill>
                <a:latin typeface="Bodoni MT Poster Compressed" pitchFamily="18" charset="0"/>
              </a:rPr>
              <a:t>"</a:t>
            </a:r>
            <a:r>
              <a:rPr lang="he-IL" sz="1600" i="1" dirty="0" smtClean="0">
                <a:solidFill>
                  <a:srgbClr val="002060"/>
                </a:solidFill>
                <a:latin typeface="Bodoni MT Poster Compressed" pitchFamily="18" charset="0"/>
              </a:rPr>
              <a:t>הראו לי תענוג הדומה לארוחת-הערב, אשר מגיעה בכל יום ונמשכת שעה</a:t>
            </a:r>
            <a:r>
              <a:rPr lang="he-IL" sz="1600" dirty="0" smtClean="0">
                <a:solidFill>
                  <a:srgbClr val="002060"/>
                </a:solidFill>
                <a:latin typeface="Bodoni MT Poster Compressed" pitchFamily="18" charset="0"/>
              </a:rPr>
              <a:t>" –</a:t>
            </a:r>
            <a:r>
              <a:rPr lang="en-US" sz="1600" dirty="0" smtClean="0">
                <a:solidFill>
                  <a:srgbClr val="002060"/>
                </a:solidFill>
                <a:latin typeface="Bodoni MT Poster Compressed" pitchFamily="18" charset="0"/>
              </a:rPr>
              <a:t/>
            </a:r>
            <a:br>
              <a:rPr lang="en-US" sz="1600" dirty="0" smtClean="0">
                <a:solidFill>
                  <a:srgbClr val="002060"/>
                </a:solidFill>
                <a:latin typeface="Bodoni MT Poster Compressed" pitchFamily="18" charset="0"/>
              </a:rPr>
            </a:br>
            <a:r>
              <a:rPr lang="he-IL" sz="1600" dirty="0" smtClean="0">
                <a:solidFill>
                  <a:srgbClr val="002060"/>
                </a:solidFill>
                <a:latin typeface="Bodoni MT Poster Compressed" pitchFamily="18" charset="0"/>
              </a:rPr>
              <a:t> שארל-</a:t>
            </a:r>
            <a:r>
              <a:rPr lang="he-IL" sz="1600" dirty="0" err="1" smtClean="0">
                <a:solidFill>
                  <a:srgbClr val="002060"/>
                </a:solidFill>
                <a:latin typeface="Bodoni MT Poster Compressed" pitchFamily="18" charset="0"/>
              </a:rPr>
              <a:t>מוריס</a:t>
            </a:r>
            <a:r>
              <a:rPr lang="he-IL" sz="1600" dirty="0" smtClean="0">
                <a:solidFill>
                  <a:srgbClr val="002060"/>
                </a:solidFill>
                <a:latin typeface="Bodoni MT Poster Compressed" pitchFamily="18" charset="0"/>
              </a:rPr>
              <a:t> דה </a:t>
            </a:r>
            <a:r>
              <a:rPr lang="he-IL" sz="1600" dirty="0" err="1" smtClean="0">
                <a:solidFill>
                  <a:srgbClr val="002060"/>
                </a:solidFill>
                <a:latin typeface="Bodoni MT Poster Compressed" pitchFamily="18" charset="0"/>
              </a:rPr>
              <a:t>טליראן</a:t>
            </a:r>
            <a:r>
              <a:rPr lang="en-US" sz="1600" dirty="0" smtClean="0">
                <a:solidFill>
                  <a:srgbClr val="002060"/>
                </a:solidFill>
                <a:latin typeface="Bodoni MT Poster Compressed" pitchFamily="18" charset="0"/>
              </a:rPr>
              <a:t/>
            </a:r>
            <a:br>
              <a:rPr lang="en-US" sz="1600" dirty="0" smtClean="0">
                <a:solidFill>
                  <a:srgbClr val="002060"/>
                </a:solidFill>
                <a:latin typeface="Bodoni MT Poster Compressed" pitchFamily="18" charset="0"/>
              </a:rPr>
            </a:br>
            <a:endParaRPr lang="he-IL" sz="1600" dirty="0" smtClean="0">
              <a:solidFill>
                <a:srgbClr val="002060"/>
              </a:solidFill>
              <a:latin typeface="Bodoni MT Poster Compressed" pitchFamily="18" charset="0"/>
            </a:endParaRPr>
          </a:p>
          <a:p>
            <a:r>
              <a:rPr lang="he-IL" sz="1600" dirty="0" smtClean="0">
                <a:solidFill>
                  <a:srgbClr val="002060"/>
                </a:solidFill>
                <a:latin typeface="Bodoni MT Poster Compressed" pitchFamily="18" charset="0"/>
              </a:rPr>
              <a:t> "</a:t>
            </a:r>
            <a:r>
              <a:rPr lang="he-IL" sz="1600" i="1" dirty="0" smtClean="0">
                <a:solidFill>
                  <a:srgbClr val="002060"/>
                </a:solidFill>
                <a:latin typeface="Bodoni MT Poster Compressed" pitchFamily="18" charset="0"/>
              </a:rPr>
              <a:t>הצבא צועד על קיבתו</a:t>
            </a:r>
            <a:r>
              <a:rPr lang="he-IL" sz="1600" dirty="0" smtClean="0">
                <a:solidFill>
                  <a:srgbClr val="002060"/>
                </a:solidFill>
                <a:latin typeface="Bodoni MT Poster Compressed" pitchFamily="18" charset="0"/>
              </a:rPr>
              <a:t>" - </a:t>
            </a:r>
            <a:r>
              <a:rPr lang="he-IL" sz="1600" dirty="0" err="1" smtClean="0">
                <a:solidFill>
                  <a:srgbClr val="002060"/>
                </a:solidFill>
                <a:latin typeface="Bodoni MT Poster Compressed" pitchFamily="18" charset="0"/>
              </a:rPr>
              <a:t>נפוליאון</a:t>
            </a:r>
            <a:r>
              <a:rPr lang="he-IL" sz="1600" dirty="0" smtClean="0">
                <a:solidFill>
                  <a:srgbClr val="002060"/>
                </a:solidFill>
                <a:latin typeface="Bodoni MT Poster Compressed" pitchFamily="18" charset="0"/>
              </a:rPr>
              <a:t> בונפרטה </a:t>
            </a:r>
            <a:br>
              <a:rPr lang="he-IL" sz="1600" dirty="0" smtClean="0">
                <a:solidFill>
                  <a:srgbClr val="002060"/>
                </a:solidFill>
                <a:latin typeface="Bodoni MT Poster Compressed" pitchFamily="18" charset="0"/>
              </a:rPr>
            </a:br>
            <a:endParaRPr lang="he-IL" sz="1600" dirty="0" smtClean="0">
              <a:solidFill>
                <a:srgbClr val="002060"/>
              </a:solidFill>
              <a:latin typeface="Bodoni MT Poster Compressed" pitchFamily="18" charset="0"/>
            </a:endParaRPr>
          </a:p>
          <a:p>
            <a:r>
              <a:rPr lang="he-IL" sz="1600" dirty="0" smtClean="0">
                <a:solidFill>
                  <a:srgbClr val="002060"/>
                </a:solidFill>
                <a:latin typeface="Bodoni MT Poster Compressed" pitchFamily="18" charset="0"/>
              </a:rPr>
              <a:t>"</a:t>
            </a:r>
            <a:r>
              <a:rPr lang="he-IL" sz="1600" i="1" dirty="0" smtClean="0">
                <a:solidFill>
                  <a:srgbClr val="002060"/>
                </a:solidFill>
                <a:latin typeface="Bodoni MT Poster Compressed" pitchFamily="18" charset="0"/>
              </a:rPr>
              <a:t>בהתחשבי בברירה האחרת, מוטב לאכול מאשר להיאכל</a:t>
            </a:r>
            <a:r>
              <a:rPr lang="he-IL" sz="1600" dirty="0" smtClean="0">
                <a:solidFill>
                  <a:srgbClr val="002060"/>
                </a:solidFill>
                <a:latin typeface="Bodoni MT Poster Compressed" pitchFamily="18" charset="0"/>
              </a:rPr>
              <a:t>" - </a:t>
            </a:r>
            <a:r>
              <a:rPr lang="he-IL" sz="1600" dirty="0" err="1" smtClean="0">
                <a:solidFill>
                  <a:srgbClr val="002060"/>
                </a:solidFill>
                <a:latin typeface="Bodoni MT Poster Compressed" pitchFamily="18" charset="0"/>
              </a:rPr>
              <a:t>נפוליאון</a:t>
            </a:r>
            <a:r>
              <a:rPr lang="he-IL" sz="1600" dirty="0" smtClean="0">
                <a:solidFill>
                  <a:srgbClr val="002060"/>
                </a:solidFill>
                <a:latin typeface="Bodoni MT Poster Compressed" pitchFamily="18" charset="0"/>
              </a:rPr>
              <a:t> בונפרטה</a:t>
            </a:r>
            <a:r>
              <a:rPr lang="en-US" sz="1600" dirty="0" smtClean="0">
                <a:solidFill>
                  <a:srgbClr val="002060"/>
                </a:solidFill>
                <a:latin typeface="Bodoni MT Poster Compressed" pitchFamily="18" charset="0"/>
              </a:rPr>
              <a:t/>
            </a:r>
            <a:br>
              <a:rPr lang="en-US" sz="1600" dirty="0" smtClean="0">
                <a:solidFill>
                  <a:srgbClr val="002060"/>
                </a:solidFill>
                <a:latin typeface="Bodoni MT Poster Compressed" pitchFamily="18" charset="0"/>
              </a:rPr>
            </a:br>
            <a:endParaRPr lang="en-US" sz="1600" dirty="0" smtClean="0">
              <a:solidFill>
                <a:srgbClr val="002060"/>
              </a:solidFill>
              <a:latin typeface="Bodoni MT Poster Compressed" pitchFamily="18" charset="0"/>
            </a:endParaRPr>
          </a:p>
          <a:p>
            <a:r>
              <a:rPr lang="he-IL" sz="1600" dirty="0" smtClean="0">
                <a:solidFill>
                  <a:srgbClr val="002060"/>
                </a:solidFill>
                <a:latin typeface="Bodoni MT Poster Compressed" pitchFamily="18" charset="0"/>
              </a:rPr>
              <a:t>"</a:t>
            </a:r>
            <a:r>
              <a:rPr lang="he-IL" sz="1600" i="1" dirty="0" smtClean="0">
                <a:solidFill>
                  <a:srgbClr val="002060"/>
                </a:solidFill>
                <a:latin typeface="Bodoni MT Poster Compressed" pitchFamily="18" charset="0"/>
              </a:rPr>
              <a:t>אם אין לחם תאכלו עוגות</a:t>
            </a:r>
            <a:r>
              <a:rPr lang="he-IL" sz="1600" dirty="0" smtClean="0">
                <a:solidFill>
                  <a:srgbClr val="002060"/>
                </a:solidFill>
                <a:latin typeface="Bodoni MT Poster Compressed" pitchFamily="18" charset="0"/>
              </a:rPr>
              <a:t>"  - מארי </a:t>
            </a:r>
            <a:r>
              <a:rPr lang="he-IL" sz="1600" dirty="0" err="1" smtClean="0">
                <a:solidFill>
                  <a:srgbClr val="002060"/>
                </a:solidFill>
                <a:latin typeface="Bodoni MT Poster Compressed" pitchFamily="18" charset="0"/>
              </a:rPr>
              <a:t>אנטואנט</a:t>
            </a:r>
            <a:r>
              <a:rPr lang="en-US" sz="1600" dirty="0" smtClean="0">
                <a:solidFill>
                  <a:srgbClr val="002060"/>
                </a:solidFill>
                <a:latin typeface="Bodoni MT Poster Compressed" pitchFamily="18" charset="0"/>
              </a:rPr>
              <a:t/>
            </a:r>
            <a:br>
              <a:rPr lang="en-US" sz="1600" dirty="0" smtClean="0">
                <a:solidFill>
                  <a:srgbClr val="002060"/>
                </a:solidFill>
                <a:latin typeface="Bodoni MT Poster Compressed" pitchFamily="18" charset="0"/>
              </a:rPr>
            </a:br>
            <a:endParaRPr lang="he-IL" sz="1600" dirty="0" smtClean="0">
              <a:solidFill>
                <a:srgbClr val="002060"/>
              </a:solidFill>
              <a:latin typeface="Bodoni MT Poster Compressed" pitchFamily="18" charset="0"/>
            </a:endParaRPr>
          </a:p>
          <a:p>
            <a:r>
              <a:rPr lang="he-IL" sz="1600" dirty="0" smtClean="0">
                <a:solidFill>
                  <a:srgbClr val="002060"/>
                </a:solidFill>
                <a:latin typeface="Bodoni MT Poster Compressed" pitchFamily="18" charset="0"/>
              </a:rPr>
              <a:t>"</a:t>
            </a:r>
            <a:r>
              <a:rPr lang="he-IL" sz="1600" i="1" dirty="0" smtClean="0">
                <a:solidFill>
                  <a:srgbClr val="002060"/>
                </a:solidFill>
                <a:latin typeface="Bodoni MT Poster Compressed" pitchFamily="18" charset="0"/>
              </a:rPr>
              <a:t>אני שונא אנשים שלא לוקחים ברצינות את הארוחות שלהם</a:t>
            </a:r>
            <a:r>
              <a:rPr lang="he-IL" sz="1600" dirty="0" smtClean="0">
                <a:solidFill>
                  <a:srgbClr val="002060"/>
                </a:solidFill>
                <a:latin typeface="Bodoni MT Poster Compressed" pitchFamily="18" charset="0"/>
              </a:rPr>
              <a:t>" - אוסקר </a:t>
            </a:r>
            <a:r>
              <a:rPr lang="he-IL" sz="1600" dirty="0" err="1" smtClean="0">
                <a:solidFill>
                  <a:srgbClr val="002060"/>
                </a:solidFill>
                <a:latin typeface="Bodoni MT Poster Compressed" pitchFamily="18" charset="0"/>
              </a:rPr>
              <a:t>ווילד</a:t>
            </a:r>
            <a:r>
              <a:rPr lang="en-US" sz="1600" dirty="0" smtClean="0">
                <a:solidFill>
                  <a:srgbClr val="002060"/>
                </a:solidFill>
                <a:latin typeface="Bodoni MT Poster Compressed" pitchFamily="18" charset="0"/>
              </a:rPr>
              <a:t/>
            </a:r>
            <a:br>
              <a:rPr lang="en-US" sz="1600" dirty="0" smtClean="0">
                <a:solidFill>
                  <a:srgbClr val="002060"/>
                </a:solidFill>
                <a:latin typeface="Bodoni MT Poster Compressed" pitchFamily="18" charset="0"/>
              </a:rPr>
            </a:br>
            <a:endParaRPr lang="he-IL" sz="1600" dirty="0" smtClean="0">
              <a:solidFill>
                <a:srgbClr val="002060"/>
              </a:solidFill>
              <a:latin typeface="Bodoni MT Poster Compressed" pitchFamily="18" charset="0"/>
            </a:endParaRPr>
          </a:p>
          <a:p>
            <a:r>
              <a:rPr lang="he-IL" sz="1600" dirty="0" smtClean="0">
                <a:solidFill>
                  <a:srgbClr val="002060"/>
                </a:solidFill>
                <a:latin typeface="Bodoni MT Poster Compressed" pitchFamily="18" charset="0"/>
              </a:rPr>
              <a:t>"</a:t>
            </a:r>
            <a:r>
              <a:rPr lang="he-IL" sz="1600" i="1" dirty="0" smtClean="0">
                <a:solidFill>
                  <a:srgbClr val="002060"/>
                </a:solidFill>
                <a:latin typeface="Bodoni MT Poster Compressed" pitchFamily="18" charset="0"/>
              </a:rPr>
              <a:t>אף פעם אל תאכל משהו שאתה לא יכול לבטא את שמו</a:t>
            </a:r>
            <a:r>
              <a:rPr lang="he-IL" sz="1600" dirty="0" smtClean="0">
                <a:solidFill>
                  <a:srgbClr val="002060"/>
                </a:solidFill>
                <a:latin typeface="Bodoni MT Poster Compressed" pitchFamily="18" charset="0"/>
              </a:rPr>
              <a:t>" - ריק </a:t>
            </a:r>
            <a:r>
              <a:rPr lang="he-IL" sz="1600" dirty="0" err="1" smtClean="0">
                <a:solidFill>
                  <a:srgbClr val="002060"/>
                </a:solidFill>
                <a:latin typeface="Bodoni MT Poster Compressed" pitchFamily="18" charset="0"/>
              </a:rPr>
              <a:t>מרלינג</a:t>
            </a:r>
            <a:r>
              <a:rPr lang="he-IL" sz="1600" dirty="0" smtClean="0">
                <a:solidFill>
                  <a:srgbClr val="002060"/>
                </a:solidFill>
                <a:latin typeface="Bodoni MT Poster Compressed" pitchFamily="18" charset="0"/>
              </a:rPr>
              <a:t> </a:t>
            </a:r>
            <a:endParaRPr lang="he-IL" sz="1600" dirty="0">
              <a:solidFill>
                <a:srgbClr val="002060"/>
              </a:solidFill>
              <a:latin typeface="Bodoni MT Poster Compressed" pitchFamily="18" charset="0"/>
            </a:endParaRPr>
          </a:p>
        </p:txBody>
      </p:sp>
      <p:sp>
        <p:nvSpPr>
          <p:cNvPr id="5" name="כותרת 1"/>
          <p:cNvSpPr>
            <a:spLocks noGrp="1"/>
          </p:cNvSpPr>
          <p:nvPr>
            <p:ph type="title"/>
          </p:nvPr>
        </p:nvSpPr>
        <p:spPr>
          <a:xfrm>
            <a:off x="467544" y="5733256"/>
            <a:ext cx="8183880" cy="718904"/>
          </a:xfrm>
        </p:spPr>
        <p:txBody>
          <a:bodyPr>
            <a:normAutofit/>
          </a:bodyPr>
          <a:lstStyle/>
          <a:p>
            <a:pPr algn="ctr"/>
            <a:r>
              <a:rPr lang="he-IL" sz="2000" dirty="0" smtClean="0"/>
              <a:t>בתאבון 	</a:t>
            </a:r>
            <a:r>
              <a:rPr lang="he-IL" sz="2000" dirty="0" err="1" smtClean="0"/>
              <a:t>בתאבון</a:t>
            </a:r>
            <a:r>
              <a:rPr lang="he-IL" sz="2000" dirty="0" smtClean="0"/>
              <a:t>	</a:t>
            </a:r>
            <a:r>
              <a:rPr lang="he-IL" sz="2000" dirty="0" err="1" smtClean="0"/>
              <a:t>בתאבון</a:t>
            </a:r>
            <a:r>
              <a:rPr lang="he-IL" sz="2000" dirty="0" smtClean="0"/>
              <a:t>	 בתאבון</a:t>
            </a:r>
            <a:endParaRPr lang="he-IL"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92576" y="2348880"/>
            <a:ext cx="8183880" cy="1051560"/>
          </a:xfrm>
        </p:spPr>
        <p:txBody>
          <a:bodyPr/>
          <a:lstStyle/>
          <a:p>
            <a:pPr algn="ctr"/>
            <a:r>
              <a:rPr lang="he-IL" dirty="0" smtClean="0"/>
              <a:t>המתכונים שלך</a:t>
            </a:r>
            <a:endParaRPr lang="he-IL" dirty="0"/>
          </a:p>
        </p:txBody>
      </p:sp>
      <p:sp>
        <p:nvSpPr>
          <p:cNvPr id="4" name="TextBox 3"/>
          <p:cNvSpPr txBox="1"/>
          <p:nvPr/>
        </p:nvSpPr>
        <p:spPr>
          <a:xfrm>
            <a:off x="395536" y="1270501"/>
            <a:ext cx="8352928" cy="646331"/>
          </a:xfrm>
          <a:prstGeom prst="rect">
            <a:avLst/>
          </a:prstGeom>
          <a:solidFill>
            <a:schemeClr val="bg1"/>
          </a:solidFill>
        </p:spPr>
        <p:txBody>
          <a:bodyPr wrap="square" rtlCol="1">
            <a:spAutoFit/>
          </a:bodyPr>
          <a:lstStyle/>
          <a:p>
            <a:endParaRPr lang="he-IL" dirty="0" smtClean="0"/>
          </a:p>
          <a:p>
            <a:endParaRPr lang="he-IL" dirty="0" smtClean="0"/>
          </a:p>
        </p:txBody>
      </p:sp>
      <p:sp>
        <p:nvSpPr>
          <p:cNvPr id="5" name="TextBox 4"/>
          <p:cNvSpPr txBox="1"/>
          <p:nvPr/>
        </p:nvSpPr>
        <p:spPr>
          <a:xfrm>
            <a:off x="323528" y="4078813"/>
            <a:ext cx="8424936" cy="646331"/>
          </a:xfrm>
          <a:prstGeom prst="rect">
            <a:avLst/>
          </a:prstGeom>
          <a:solidFill>
            <a:schemeClr val="bg1"/>
          </a:solidFill>
        </p:spPr>
        <p:txBody>
          <a:bodyPr wrap="square" rtlCol="1">
            <a:spAutoFit/>
          </a:bodyPr>
          <a:lstStyle/>
          <a:p>
            <a:endParaRPr lang="he-IL" dirty="0" smtClean="0"/>
          </a:p>
          <a:p>
            <a:endParaRPr lang="he-IL" dirty="0" smtClean="0"/>
          </a:p>
        </p:txBody>
      </p:sp>
      <p:sp>
        <p:nvSpPr>
          <p:cNvPr id="6" name="TextBox 5"/>
          <p:cNvSpPr txBox="1"/>
          <p:nvPr/>
        </p:nvSpPr>
        <p:spPr>
          <a:xfrm>
            <a:off x="7092280" y="404664"/>
            <a:ext cx="720080" cy="5632311"/>
          </a:xfrm>
          <a:prstGeom prst="rect">
            <a:avLst/>
          </a:prstGeom>
          <a:solidFill>
            <a:schemeClr val="bg1"/>
          </a:solidFill>
        </p:spPr>
        <p:txBody>
          <a:bodyPr wrap="square" rtlCol="1">
            <a:spAutoFit/>
          </a:bodyPr>
          <a:lstStyle/>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a:p>
        </p:txBody>
      </p:sp>
      <p:sp>
        <p:nvSpPr>
          <p:cNvPr id="7" name="TextBox 6"/>
          <p:cNvSpPr txBox="1"/>
          <p:nvPr/>
        </p:nvSpPr>
        <p:spPr>
          <a:xfrm>
            <a:off x="1547664" y="460985"/>
            <a:ext cx="720080" cy="5632311"/>
          </a:xfrm>
          <a:prstGeom prst="rect">
            <a:avLst/>
          </a:prstGeom>
          <a:solidFill>
            <a:schemeClr val="bg1"/>
          </a:solidFill>
        </p:spPr>
        <p:txBody>
          <a:bodyPr wrap="square" rtlCol="1">
            <a:spAutoFit/>
          </a:bodyPr>
          <a:lstStyle/>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444208" y="476672"/>
            <a:ext cx="1954560" cy="576064"/>
          </a:xfrm>
        </p:spPr>
        <p:txBody>
          <a:bodyPr>
            <a:noAutofit/>
          </a:bodyPr>
          <a:lstStyle/>
          <a:p>
            <a:pPr>
              <a:buNone/>
            </a:pPr>
            <a:r>
              <a:rPr lang="he-IL" sz="1600" dirty="0" smtClean="0">
                <a:solidFill>
                  <a:schemeClr val="accent6">
                    <a:lumMod val="50000"/>
                  </a:schemeClr>
                </a:solidFill>
                <a:latin typeface="Bodoni MT Poster Compressed" pitchFamily="18" charset="0"/>
              </a:rPr>
              <a:t>שם המתכון:</a:t>
            </a:r>
            <a:r>
              <a:rPr lang="he-IL" sz="1800" dirty="0" smtClean="0">
                <a:solidFill>
                  <a:schemeClr val="accent6">
                    <a:lumMod val="50000"/>
                  </a:schemeClr>
                </a:solidFill>
                <a:latin typeface="Bodoni MT Poster Compressed" pitchFamily="18" charset="0"/>
              </a:rPr>
              <a:t> </a:t>
            </a:r>
          </a:p>
          <a:p>
            <a:pPr>
              <a:buNone/>
            </a:pPr>
            <a:endParaRPr lang="he-IL" sz="1800" dirty="0" smtClean="0">
              <a:solidFill>
                <a:schemeClr val="accent6">
                  <a:lumMod val="50000"/>
                </a:schemeClr>
              </a:solidFill>
              <a:latin typeface="Bodoni MT Poster Compressed" pitchFamily="18" charset="0"/>
            </a:endParaRPr>
          </a:p>
        </p:txBody>
      </p:sp>
      <p:cxnSp>
        <p:nvCxnSpPr>
          <p:cNvPr id="7" name="מחבר ישר 6"/>
          <p:cNvCxnSpPr/>
          <p:nvPr/>
        </p:nvCxnSpPr>
        <p:spPr>
          <a:xfrm rot="10800000">
            <a:off x="2656812" y="836712"/>
            <a:ext cx="4392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948264" y="1146230"/>
            <a:ext cx="1440160" cy="338554"/>
          </a:xfrm>
          <a:prstGeom prst="rect">
            <a:avLst/>
          </a:prstGeom>
          <a:noFill/>
        </p:spPr>
        <p:txBody>
          <a:bodyPr wrap="square" rtlCol="1">
            <a:spAutoFit/>
          </a:bodyPr>
          <a:lstStyle/>
          <a:p>
            <a:r>
              <a:rPr lang="he-IL" sz="1600" dirty="0" smtClean="0">
                <a:solidFill>
                  <a:schemeClr val="accent6">
                    <a:lumMod val="50000"/>
                  </a:schemeClr>
                </a:solidFill>
              </a:rPr>
              <a:t>מצרכים:</a:t>
            </a:r>
            <a:endParaRPr lang="he-IL" sz="1600" dirty="0">
              <a:solidFill>
                <a:schemeClr val="accent6">
                  <a:lumMod val="50000"/>
                </a:schemeClr>
              </a:solidFill>
            </a:endParaRPr>
          </a:p>
        </p:txBody>
      </p:sp>
      <p:sp>
        <p:nvSpPr>
          <p:cNvPr id="33" name="TextBox 32"/>
          <p:cNvSpPr txBox="1"/>
          <p:nvPr/>
        </p:nvSpPr>
        <p:spPr>
          <a:xfrm>
            <a:off x="6876256" y="3097988"/>
            <a:ext cx="1440160" cy="338554"/>
          </a:xfrm>
          <a:prstGeom prst="rect">
            <a:avLst/>
          </a:prstGeom>
          <a:noFill/>
        </p:spPr>
        <p:txBody>
          <a:bodyPr wrap="square" rtlCol="1">
            <a:spAutoFit/>
          </a:bodyPr>
          <a:lstStyle/>
          <a:p>
            <a:r>
              <a:rPr lang="he-IL" sz="1600" dirty="0" smtClean="0">
                <a:solidFill>
                  <a:schemeClr val="accent6">
                    <a:lumMod val="50000"/>
                  </a:schemeClr>
                </a:solidFill>
              </a:rPr>
              <a:t>אופן הכנה:</a:t>
            </a:r>
            <a:endParaRPr lang="he-IL" sz="1600" dirty="0">
              <a:solidFill>
                <a:schemeClr val="accent6">
                  <a:lumMod val="50000"/>
                </a:schemeClr>
              </a:solidFill>
            </a:endParaRPr>
          </a:p>
        </p:txBody>
      </p:sp>
      <p:cxnSp>
        <p:nvCxnSpPr>
          <p:cNvPr id="34" name="מחבר ישר 33"/>
          <p:cNvCxnSpPr/>
          <p:nvPr/>
        </p:nvCxnSpPr>
        <p:spPr>
          <a:xfrm rot="10800000">
            <a:off x="1187624" y="3356992"/>
            <a:ext cx="583264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0" name="אליפסה 39"/>
          <p:cNvSpPr/>
          <p:nvPr/>
        </p:nvSpPr>
        <p:spPr>
          <a:xfrm>
            <a:off x="539552" y="620688"/>
            <a:ext cx="1872208" cy="2160240"/>
          </a:xfrm>
          <a:prstGeom prst="ellipse">
            <a:avLst/>
          </a:prstGeom>
          <a:solidFill>
            <a:schemeClr val="accent6">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accent6">
                  <a:lumMod val="50000"/>
                </a:schemeClr>
              </a:solidFill>
            </a:endParaRPr>
          </a:p>
        </p:txBody>
      </p:sp>
      <p:cxnSp>
        <p:nvCxnSpPr>
          <p:cNvPr id="58" name="מחבר ישר 57"/>
          <p:cNvCxnSpPr/>
          <p:nvPr/>
        </p:nvCxnSpPr>
        <p:spPr>
          <a:xfrm rot="10800000" flipV="1">
            <a:off x="5407068" y="2132855"/>
            <a:ext cx="2952328"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9" name="מחבר ישר 58"/>
          <p:cNvCxnSpPr/>
          <p:nvPr/>
        </p:nvCxnSpPr>
        <p:spPr>
          <a:xfrm rot="10800000" flipV="1">
            <a:off x="5422144" y="1772815"/>
            <a:ext cx="2880320"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0" name="מחבר ישר 59"/>
          <p:cNvCxnSpPr/>
          <p:nvPr/>
        </p:nvCxnSpPr>
        <p:spPr>
          <a:xfrm rot="10800000">
            <a:off x="5436096" y="1412777"/>
            <a:ext cx="18722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55576" y="908720"/>
            <a:ext cx="1412566" cy="276999"/>
          </a:xfrm>
          <a:prstGeom prst="rect">
            <a:avLst/>
          </a:prstGeom>
          <a:noFill/>
        </p:spPr>
        <p:txBody>
          <a:bodyPr wrap="none" rtlCol="1">
            <a:spAutoFit/>
          </a:bodyPr>
          <a:lstStyle/>
          <a:p>
            <a:r>
              <a:rPr lang="he-IL" sz="1200" b="1" dirty="0" smtClean="0">
                <a:solidFill>
                  <a:schemeClr val="accent6">
                    <a:lumMod val="50000"/>
                  </a:schemeClr>
                </a:solidFill>
              </a:rPr>
              <a:t>הערות מיוחדות:</a:t>
            </a:r>
            <a:endParaRPr lang="he-IL" sz="1200" b="1" dirty="0">
              <a:solidFill>
                <a:schemeClr val="accent6">
                  <a:lumMod val="50000"/>
                </a:schemeClr>
              </a:solidFill>
            </a:endParaRPr>
          </a:p>
        </p:txBody>
      </p:sp>
      <p:cxnSp>
        <p:nvCxnSpPr>
          <p:cNvPr id="75" name="מחבר ישר 74"/>
          <p:cNvCxnSpPr/>
          <p:nvPr/>
        </p:nvCxnSpPr>
        <p:spPr>
          <a:xfrm rot="10800000" flipV="1">
            <a:off x="5493590" y="2852935"/>
            <a:ext cx="2880320"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1" name="מחבר ישר 80"/>
          <p:cNvCxnSpPr/>
          <p:nvPr/>
        </p:nvCxnSpPr>
        <p:spPr>
          <a:xfrm rot="10800000">
            <a:off x="5479076" y="2492897"/>
            <a:ext cx="288032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2" name="מחבר ישר 81"/>
          <p:cNvCxnSpPr/>
          <p:nvPr/>
        </p:nvCxnSpPr>
        <p:spPr>
          <a:xfrm rot="10800000" flipV="1">
            <a:off x="1187624" y="3717032"/>
            <a:ext cx="7200800"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3" name="מחבר ישר 82"/>
          <p:cNvCxnSpPr/>
          <p:nvPr/>
        </p:nvCxnSpPr>
        <p:spPr>
          <a:xfrm rot="10800000" flipV="1">
            <a:off x="1187624" y="4077069"/>
            <a:ext cx="7200800"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4" name="מחבר ישר 83"/>
          <p:cNvCxnSpPr/>
          <p:nvPr/>
        </p:nvCxnSpPr>
        <p:spPr>
          <a:xfrm rot="10800000" flipV="1">
            <a:off x="1187624" y="4437109"/>
            <a:ext cx="7200800"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5" name="מחבר ישר 84"/>
          <p:cNvCxnSpPr/>
          <p:nvPr/>
        </p:nvCxnSpPr>
        <p:spPr>
          <a:xfrm rot="10800000" flipV="1">
            <a:off x="1187624" y="4797149"/>
            <a:ext cx="7200800"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6" name="מחבר ישר 85"/>
          <p:cNvCxnSpPr/>
          <p:nvPr/>
        </p:nvCxnSpPr>
        <p:spPr>
          <a:xfrm rot="10800000" flipV="1">
            <a:off x="1187624" y="5157189"/>
            <a:ext cx="7200800"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7" name="מחבר ישר 86"/>
          <p:cNvCxnSpPr/>
          <p:nvPr/>
        </p:nvCxnSpPr>
        <p:spPr>
          <a:xfrm rot="10800000" flipV="1">
            <a:off x="1187624" y="5517229"/>
            <a:ext cx="7200800"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8" name="מחבר ישר 87"/>
          <p:cNvCxnSpPr/>
          <p:nvPr/>
        </p:nvCxnSpPr>
        <p:spPr>
          <a:xfrm rot="10800000" flipV="1">
            <a:off x="1187624" y="5877269"/>
            <a:ext cx="7200800"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8" name="מחבר ישר 107"/>
          <p:cNvCxnSpPr/>
          <p:nvPr/>
        </p:nvCxnSpPr>
        <p:spPr>
          <a:xfrm rot="10800000">
            <a:off x="2699792" y="2132856"/>
            <a:ext cx="216024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5" name="מחבר ישר 114"/>
          <p:cNvCxnSpPr/>
          <p:nvPr/>
        </p:nvCxnSpPr>
        <p:spPr>
          <a:xfrm rot="10800000">
            <a:off x="2699792" y="1772816"/>
            <a:ext cx="216024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6" name="מחבר ישר 115"/>
          <p:cNvCxnSpPr/>
          <p:nvPr/>
        </p:nvCxnSpPr>
        <p:spPr>
          <a:xfrm rot="10800000">
            <a:off x="2728820" y="2852936"/>
            <a:ext cx="216024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7" name="מחבר ישר 116"/>
          <p:cNvCxnSpPr/>
          <p:nvPr/>
        </p:nvCxnSpPr>
        <p:spPr>
          <a:xfrm rot="10800000">
            <a:off x="2699792" y="1412777"/>
            <a:ext cx="216024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8" name="מחבר ישר 117"/>
          <p:cNvCxnSpPr/>
          <p:nvPr/>
        </p:nvCxnSpPr>
        <p:spPr>
          <a:xfrm rot="10800000">
            <a:off x="2713744" y="2492896"/>
            <a:ext cx="216024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26344_340216250788_738845788_3500131_8055303_n.jpg"/>
          <p:cNvPicPr>
            <a:picLocks noChangeAspect="1"/>
          </p:cNvPicPr>
          <p:nvPr/>
        </p:nvPicPr>
        <p:blipFill>
          <a:blip r:embed="rId2" cstate="print"/>
          <a:stretch>
            <a:fillRect/>
          </a:stretch>
        </p:blipFill>
        <p:spPr>
          <a:xfrm rot="20197787">
            <a:off x="413465" y="4358824"/>
            <a:ext cx="2519192" cy="1888350"/>
          </a:xfrm>
          <a:prstGeom prst="rect">
            <a:avLst/>
          </a:prstGeom>
        </p:spPr>
      </p:pic>
      <p:pic>
        <p:nvPicPr>
          <p:cNvPr id="8" name="תמונה 7" descr="46.jpg"/>
          <p:cNvPicPr>
            <a:picLocks noChangeAspect="1"/>
          </p:cNvPicPr>
          <p:nvPr/>
        </p:nvPicPr>
        <p:blipFill>
          <a:blip r:embed="rId3" cstate="print"/>
          <a:stretch>
            <a:fillRect/>
          </a:stretch>
        </p:blipFill>
        <p:spPr>
          <a:xfrm rot="20348698">
            <a:off x="3411753" y="403465"/>
            <a:ext cx="2056745" cy="3047284"/>
          </a:xfrm>
          <a:prstGeom prst="rect">
            <a:avLst/>
          </a:prstGeom>
        </p:spPr>
      </p:pic>
      <p:sp>
        <p:nvSpPr>
          <p:cNvPr id="5" name="TextBox 4"/>
          <p:cNvSpPr txBox="1"/>
          <p:nvPr/>
        </p:nvSpPr>
        <p:spPr>
          <a:xfrm>
            <a:off x="2987824" y="3632244"/>
            <a:ext cx="5941168" cy="3108543"/>
          </a:xfrm>
          <a:prstGeom prst="rect">
            <a:avLst/>
          </a:prstGeom>
          <a:solidFill>
            <a:schemeClr val="accent5">
              <a:lumMod val="40000"/>
              <a:lumOff val="60000"/>
            </a:schemeClr>
          </a:solidFill>
        </p:spPr>
        <p:txBody>
          <a:bodyPr wrap="square" rtlCol="1">
            <a:spAutoFit/>
          </a:bodyPr>
          <a:lstStyle/>
          <a:p>
            <a:r>
              <a:rPr lang="he-IL" sz="1400" u="sng" dirty="0" smtClean="0"/>
              <a:t>אופן ההכנה</a:t>
            </a:r>
            <a:r>
              <a:rPr lang="he-IL" sz="1400" dirty="0" smtClean="0"/>
              <a:t>: מטגנים שמן ומוסיפים את הבצל, ולאחר מכן שום וגזר קלוף חתוך לרצועות. כשהגזר התרכך מעט, מוסיפים את הפלפלים כשהם חתוכים לרצועות, ואת התבלינים: מלח, פלפל ו-1/3 כוס סויה. בזמן שהפלפלים מתרככים, יש להרתיח בנפרד סיר מים עם מעט מלח לצורך הכנת הספגטי. כשהמים רותחים יש להוסיף את הספגטי ולבשל על אש בינונית במשך כ-8 עד 10 דקות. כשהפלפלים התרככו יש להוסיף את הכרוב והתירס ולהוסיף עוד ¼ כוס סויה ולערבב. להנמיך את האש ולתת לירקות להתבשל. </a:t>
            </a:r>
            <a:br>
              <a:rPr lang="he-IL" sz="1400" dirty="0" smtClean="0"/>
            </a:br>
            <a:r>
              <a:rPr lang="he-IL" sz="1400" dirty="0" smtClean="0"/>
              <a:t>עכשיו נתפנה להכנת הבשר: יש לקחת 6 חתיכות של חזה עוף, לחתוך לקוביות ולטגן בשמן (לא צריך תבלינים). כשהעוף מוכן יש להוסיף אותו ואת הספגטי לסיר עם הירקות ולערבב.</a:t>
            </a:r>
          </a:p>
          <a:p>
            <a:endParaRPr lang="he-IL" sz="1400" dirty="0" smtClean="0"/>
          </a:p>
          <a:p>
            <a:pPr algn="ctr"/>
            <a:r>
              <a:rPr lang="he-IL" sz="1400" b="1" dirty="0" smtClean="0"/>
              <a:t>תלמד להכין את זה שיהיה לי אוכל טעים לקחת לצבא!</a:t>
            </a:r>
          </a:p>
          <a:p>
            <a:endParaRPr lang="he-IL" sz="1400" dirty="0"/>
          </a:p>
        </p:txBody>
      </p:sp>
      <p:pic>
        <p:nvPicPr>
          <p:cNvPr id="6" name="תמונה 5" descr="26344_340216210788_738845788_3500128_7824238_n.jpg"/>
          <p:cNvPicPr>
            <a:picLocks noChangeAspect="1"/>
          </p:cNvPicPr>
          <p:nvPr/>
        </p:nvPicPr>
        <p:blipFill>
          <a:blip r:embed="rId4" cstate="print"/>
          <a:stretch>
            <a:fillRect/>
          </a:stretch>
        </p:blipFill>
        <p:spPr>
          <a:xfrm rot="20358061">
            <a:off x="432864" y="580410"/>
            <a:ext cx="2743202" cy="2056264"/>
          </a:xfrm>
          <a:prstGeom prst="rect">
            <a:avLst/>
          </a:prstGeom>
        </p:spPr>
      </p:pic>
      <p:sp>
        <p:nvSpPr>
          <p:cNvPr id="11" name="TextBox 10"/>
          <p:cNvSpPr txBox="1"/>
          <p:nvPr/>
        </p:nvSpPr>
        <p:spPr>
          <a:xfrm>
            <a:off x="5580112" y="534739"/>
            <a:ext cx="3456384" cy="2462213"/>
          </a:xfrm>
          <a:prstGeom prst="rect">
            <a:avLst/>
          </a:prstGeom>
          <a:solidFill>
            <a:schemeClr val="accent4">
              <a:lumMod val="40000"/>
              <a:lumOff val="60000"/>
            </a:schemeClr>
          </a:solidFill>
        </p:spPr>
        <p:txBody>
          <a:bodyPr wrap="square" rtlCol="1">
            <a:spAutoFit/>
          </a:bodyPr>
          <a:lstStyle/>
          <a:p>
            <a:pPr algn="ctr"/>
            <a:r>
              <a:rPr lang="he-IL" sz="1400" b="1" dirty="0" smtClean="0"/>
              <a:t>מוקפץ / מתן </a:t>
            </a:r>
            <a:r>
              <a:rPr lang="he-IL" sz="1400" b="1" dirty="0" err="1" smtClean="0"/>
              <a:t>העבם</a:t>
            </a:r>
            <a:endParaRPr lang="he-IL" sz="1400" b="1" dirty="0" smtClean="0"/>
          </a:p>
          <a:p>
            <a:pPr algn="ctr"/>
            <a:r>
              <a:rPr lang="he-IL" sz="1400" dirty="0" smtClean="0"/>
              <a:t>מספר מנות: 4</a:t>
            </a:r>
          </a:p>
          <a:p>
            <a:endParaRPr lang="he-IL" sz="1400" dirty="0" smtClean="0"/>
          </a:p>
          <a:p>
            <a:r>
              <a:rPr lang="he-IL" sz="1400" u="sng" dirty="0" smtClean="0"/>
              <a:t>מצרכים</a:t>
            </a:r>
            <a:r>
              <a:rPr lang="he-IL" sz="1400" dirty="0" smtClean="0"/>
              <a:t>:  2 בצלים, 2 שיני שום, 4 גזרים, פלפל אחד מכל צבע (אדום, צהוב, ירוק), פרוסה עבה של כרוב חתוכה לקוביות, קופסת שימורים של תירס, ½ חבילת ספגטי, כפית מלח, ¼ כפית פלפל שחור, רוטב סויה, 6 חתיכות של חזה עוף (חתיכה = גודל של שניצל קטן).</a:t>
            </a:r>
          </a:p>
          <a:p>
            <a:endParaRPr lang="he-IL" sz="1400" dirty="0"/>
          </a:p>
        </p:txBody>
      </p:sp>
      <p:sp>
        <p:nvSpPr>
          <p:cNvPr id="12" name="TextBox 11"/>
          <p:cNvSpPr txBox="1"/>
          <p:nvPr/>
        </p:nvSpPr>
        <p:spPr>
          <a:xfrm rot="20285352">
            <a:off x="294382" y="2759027"/>
            <a:ext cx="3120764" cy="1384995"/>
          </a:xfrm>
          <a:prstGeom prst="rect">
            <a:avLst/>
          </a:prstGeom>
          <a:solidFill>
            <a:schemeClr val="accent3">
              <a:lumMod val="40000"/>
              <a:lumOff val="60000"/>
            </a:schemeClr>
          </a:solidFill>
        </p:spPr>
        <p:txBody>
          <a:bodyPr wrap="square" rtlCol="1">
            <a:spAutoFit/>
          </a:bodyPr>
          <a:lstStyle/>
          <a:p>
            <a:r>
              <a:rPr lang="he-IL" sz="1400" i="1" dirty="0" smtClean="0"/>
              <a:t>"</a:t>
            </a:r>
            <a:r>
              <a:rPr lang="he-IL" sz="1400" i="1" dirty="0" err="1" smtClean="0"/>
              <a:t>אוווו</a:t>
            </a:r>
            <a:r>
              <a:rPr lang="he-IL" sz="1400" i="1" dirty="0" smtClean="0"/>
              <a:t> מזל טוב!!! עוד שנה עברה ואתה מזדקן בצעדי ענק לגיל 60!!! רק שתדע שגם אם אני לא אומר לך את זה, אתה האבא הכי טוב שאפשר לבקש ואני אוהב אותך עד סוף העולם ובחזרה..." </a:t>
            </a:r>
            <a:r>
              <a:rPr lang="he-IL" sz="1400" dirty="0" smtClean="0"/>
              <a:t>מתן</a:t>
            </a:r>
            <a:endParaRPr lang="he-IL" sz="14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47.jpg"/>
          <p:cNvPicPr>
            <a:picLocks noChangeAspect="1"/>
          </p:cNvPicPr>
          <p:nvPr/>
        </p:nvPicPr>
        <p:blipFill>
          <a:blip r:embed="rId2" cstate="print"/>
          <a:stretch>
            <a:fillRect/>
          </a:stretch>
        </p:blipFill>
        <p:spPr>
          <a:xfrm>
            <a:off x="6300192" y="3366353"/>
            <a:ext cx="2230638" cy="3086983"/>
          </a:xfrm>
          <a:prstGeom prst="rect">
            <a:avLst/>
          </a:prstGeom>
        </p:spPr>
      </p:pic>
      <p:sp>
        <p:nvSpPr>
          <p:cNvPr id="7" name="TextBox 6"/>
          <p:cNvSpPr txBox="1"/>
          <p:nvPr/>
        </p:nvSpPr>
        <p:spPr>
          <a:xfrm>
            <a:off x="5827536" y="463892"/>
            <a:ext cx="2848920" cy="3108543"/>
          </a:xfrm>
          <a:prstGeom prst="rect">
            <a:avLst/>
          </a:prstGeom>
          <a:solidFill>
            <a:srgbClr val="92D050"/>
          </a:solidFill>
        </p:spPr>
        <p:txBody>
          <a:bodyPr wrap="none" rtlCol="1">
            <a:spAutoFit/>
          </a:bodyPr>
          <a:lstStyle/>
          <a:p>
            <a:r>
              <a:rPr lang="he-IL" sz="1400" u="sng" dirty="0" smtClean="0"/>
              <a:t>מצרכים</a:t>
            </a:r>
            <a:r>
              <a:rPr lang="he-IL" sz="1400" dirty="0" smtClean="0"/>
              <a:t>:</a:t>
            </a:r>
          </a:p>
          <a:p>
            <a:r>
              <a:rPr lang="he-IL" sz="1400" dirty="0" smtClean="0"/>
              <a:t>5 עגבניות לא אדומות מידי</a:t>
            </a:r>
          </a:p>
          <a:p>
            <a:r>
              <a:rPr lang="he-IL" sz="1400" dirty="0" smtClean="0"/>
              <a:t>1 רסק עגבניות 250גרם</a:t>
            </a:r>
          </a:p>
          <a:p>
            <a:r>
              <a:rPr lang="he-IL" sz="1400" dirty="0" smtClean="0"/>
              <a:t>1 בצל קטן</a:t>
            </a:r>
          </a:p>
          <a:p>
            <a:r>
              <a:rPr lang="he-IL" sz="1400" dirty="0" smtClean="0"/>
              <a:t>2 שיני שום</a:t>
            </a:r>
          </a:p>
          <a:p>
            <a:r>
              <a:rPr lang="he-IL" sz="1400" dirty="0" smtClean="0"/>
              <a:t>1/4 כוס מים חמים</a:t>
            </a:r>
          </a:p>
          <a:p>
            <a:r>
              <a:rPr lang="he-IL" sz="1400" dirty="0" smtClean="0"/>
              <a:t>1/2 עד 2/3 חבילת ספגטי</a:t>
            </a:r>
          </a:p>
          <a:p>
            <a:r>
              <a:rPr lang="he-IL" sz="1400" dirty="0" smtClean="0"/>
              <a:t>*7 עלי בזיליקום (לא חובה!)</a:t>
            </a:r>
          </a:p>
          <a:p>
            <a:endParaRPr lang="he-IL" sz="1400" dirty="0" smtClean="0"/>
          </a:p>
          <a:p>
            <a:r>
              <a:rPr lang="he-IL" sz="1400" dirty="0" smtClean="0"/>
              <a:t>תבלינים (ניתן לשנות לפי הטעם):</a:t>
            </a:r>
          </a:p>
          <a:p>
            <a:r>
              <a:rPr lang="he-IL" sz="1400" dirty="0" smtClean="0"/>
              <a:t>רבע כף פלפל</a:t>
            </a:r>
          </a:p>
          <a:p>
            <a:r>
              <a:rPr lang="he-IL" sz="1400" dirty="0" smtClean="0"/>
              <a:t>רבע כף פפריקה חריפה</a:t>
            </a:r>
          </a:p>
          <a:p>
            <a:r>
              <a:rPr lang="he-IL" sz="1400" dirty="0" smtClean="0"/>
              <a:t>קצת פחות מרבע כף </a:t>
            </a:r>
            <a:r>
              <a:rPr lang="he-IL" sz="1400" dirty="0" err="1" smtClean="0"/>
              <a:t>חוויג</a:t>
            </a:r>
            <a:r>
              <a:rPr lang="he-IL" sz="1400" dirty="0" smtClean="0"/>
              <a:t>'</a:t>
            </a:r>
          </a:p>
          <a:p>
            <a:r>
              <a:rPr lang="he-IL" sz="1400" dirty="0" smtClean="0"/>
              <a:t>שליש כף מלח</a:t>
            </a:r>
            <a:endParaRPr lang="he-IL" sz="1400" dirty="0"/>
          </a:p>
        </p:txBody>
      </p:sp>
      <p:sp>
        <p:nvSpPr>
          <p:cNvPr id="11" name="TextBox 10"/>
          <p:cNvSpPr txBox="1"/>
          <p:nvPr/>
        </p:nvSpPr>
        <p:spPr>
          <a:xfrm>
            <a:off x="395536" y="404664"/>
            <a:ext cx="5328592" cy="5478423"/>
          </a:xfrm>
          <a:prstGeom prst="rect">
            <a:avLst/>
          </a:prstGeom>
          <a:solidFill>
            <a:schemeClr val="bg2">
              <a:lumMod val="75000"/>
            </a:schemeClr>
          </a:solidFill>
        </p:spPr>
        <p:txBody>
          <a:bodyPr wrap="square" rtlCol="1">
            <a:spAutoFit/>
          </a:bodyPr>
          <a:lstStyle/>
          <a:p>
            <a:pPr algn="ctr"/>
            <a:r>
              <a:rPr lang="he-IL" sz="1600" b="1" dirty="0" smtClean="0"/>
              <a:t>ספגטי / אדם (מיקי)</a:t>
            </a:r>
          </a:p>
          <a:p>
            <a:endParaRPr lang="he-IL" sz="1400" u="sng" dirty="0" smtClean="0"/>
          </a:p>
          <a:p>
            <a:r>
              <a:rPr lang="he-IL" sz="1400" u="sng" dirty="0" smtClean="0"/>
              <a:t>אופן ההכנה</a:t>
            </a:r>
            <a:r>
              <a:rPr lang="he-IL" sz="1400" dirty="0" smtClean="0"/>
              <a:t>:</a:t>
            </a:r>
          </a:p>
          <a:p>
            <a:r>
              <a:rPr lang="he-IL" sz="1400" dirty="0" smtClean="0"/>
              <a:t>ספגטי: מרתיחים 1.5 ליטר מים ושופכים לסיר. מחממים אותו בחום של (7), מוסיפים כף שטוחה של מלח ומערבבים.</a:t>
            </a:r>
          </a:p>
          <a:p>
            <a:r>
              <a:rPr lang="he-IL" sz="1400" dirty="0" smtClean="0"/>
              <a:t>מכניסים את כל הספגטי לסיר ומחכים מעט כדי שהוא יתרכך ויהיה ניתן להכניס את כולו. מחממים במשך 10 דקות (לא יותר!) ומערבבים מידי פעם. כשהספגטי מוכן (רק בטעימה ניתן לדעת) יש להוציא אותו למסננת הלבנה, להוציא את כל המים ולהחזיר לסיר.</a:t>
            </a:r>
          </a:p>
          <a:p>
            <a:r>
              <a:rPr lang="he-IL" sz="1400" dirty="0" smtClean="0"/>
              <a:t> </a:t>
            </a:r>
          </a:p>
          <a:p>
            <a:r>
              <a:rPr lang="he-IL" sz="1400" dirty="0" smtClean="0"/>
              <a:t>רוטב: חותכים את העגבניות לקוביות גדולות, קוצצים את השום ושמים אותם בקערה נפרדת.</a:t>
            </a:r>
          </a:p>
          <a:p>
            <a:r>
              <a:rPr lang="he-IL" sz="1400" dirty="0" smtClean="0"/>
              <a:t>חותכים את הבצל, שמים אותו במחבת הכסופה על חום (6) ומכסים את המחבת (חשוב מאוד!).</a:t>
            </a:r>
          </a:p>
          <a:p>
            <a:r>
              <a:rPr lang="he-IL" sz="1400" dirty="0" smtClean="0"/>
              <a:t>כאשר הבצל מזהיב מוסיפים את העגבניות והשום שהכנו ומערבבים. ממשיכים לחמם עם המכסה מספר דקות ומערבבים מידי פעם. כאשר העגבניות רכות מאוד מורידים את המכסה מוסיפים את הרסק ואת התבלינים ומערבבים.</a:t>
            </a:r>
          </a:p>
          <a:p>
            <a:r>
              <a:rPr lang="he-IL" sz="1400" dirty="0" smtClean="0"/>
              <a:t>כעבור 2-3 דקות מורידים את החום של התנור ל(3), מוסיפים את הרבע כוס מים ומחזירים את המכסה.</a:t>
            </a:r>
          </a:p>
          <a:p>
            <a:r>
              <a:rPr lang="he-IL" sz="1400" dirty="0" smtClean="0"/>
              <a:t>נותנים לרוטב להתבשל ככה במשך 5-10 דקות (תלוי כמה </a:t>
            </a:r>
            <a:r>
              <a:rPr lang="he-IL" sz="1400" dirty="0" err="1" smtClean="0"/>
              <a:t>מיימי</a:t>
            </a:r>
            <a:r>
              <a:rPr lang="he-IL" sz="1400" dirty="0" smtClean="0"/>
              <a:t> רוצים שהרוטב יהיה) ולבסוף יוצקים אותו אל תוך סיר הספגטי.</a:t>
            </a:r>
          </a:p>
          <a:p>
            <a:r>
              <a:rPr lang="he-IL" sz="1400" dirty="0" smtClean="0"/>
              <a:t>* ניתן להוסיף בזיליקום כ- 3 דקות לפני סיום הכנת הרוטב, פשוט גוזרים כל עלה למספר חתיכות ומוסיפים לרוטב. </a:t>
            </a:r>
            <a:endParaRPr lang="he-IL" sz="1400" dirty="0"/>
          </a:p>
        </p:txBody>
      </p:sp>
      <p:sp>
        <p:nvSpPr>
          <p:cNvPr id="8" name="TextBox 7"/>
          <p:cNvSpPr txBox="1"/>
          <p:nvPr/>
        </p:nvSpPr>
        <p:spPr>
          <a:xfrm>
            <a:off x="432048" y="5949280"/>
            <a:ext cx="5796136" cy="523220"/>
          </a:xfrm>
          <a:prstGeom prst="rect">
            <a:avLst/>
          </a:prstGeom>
          <a:solidFill>
            <a:srgbClr val="92D050"/>
          </a:solidFill>
          <a:ln>
            <a:noFill/>
          </a:ln>
        </p:spPr>
        <p:txBody>
          <a:bodyPr wrap="square" rtlCol="1">
            <a:spAutoFit/>
          </a:bodyPr>
          <a:lstStyle/>
          <a:p>
            <a:r>
              <a:rPr lang="he-IL" sz="1400" i="1" dirty="0" smtClean="0"/>
              <a:t>"מזל טוב אבי היקר, אין אדם שאני מעריך יותר ממך, הענקתי לי אהבה אינסופית ואני מאחל לך שכל הטוב שעשית יחזור אליך".</a:t>
            </a:r>
            <a:r>
              <a:rPr lang="he-IL" sz="1400" dirty="0" smtClean="0"/>
              <a:t> אדם</a:t>
            </a:r>
            <a:endParaRPr lang="he-IL"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933056"/>
            <a:ext cx="8352928" cy="1384995"/>
          </a:xfrm>
          <a:prstGeom prst="rect">
            <a:avLst/>
          </a:prstGeom>
          <a:solidFill>
            <a:schemeClr val="bg1">
              <a:lumMod val="95000"/>
            </a:schemeClr>
          </a:solidFill>
        </p:spPr>
        <p:txBody>
          <a:bodyPr wrap="square" rtlCol="1">
            <a:spAutoFit/>
          </a:bodyPr>
          <a:lstStyle/>
          <a:p>
            <a:r>
              <a:rPr lang="he-IL" sz="1400" dirty="0" smtClean="0"/>
              <a:t/>
            </a:r>
            <a:br>
              <a:rPr lang="he-IL" sz="1400" dirty="0" smtClean="0"/>
            </a:br>
            <a:r>
              <a:rPr lang="he-IL" sz="1400" u="sng" dirty="0" smtClean="0"/>
              <a:t>אופן ההכנה</a:t>
            </a:r>
            <a:r>
              <a:rPr lang="he-IL" sz="1400" dirty="0" smtClean="0"/>
              <a:t>: </a:t>
            </a:r>
            <a:r>
              <a:rPr lang="he-IL" sz="1400" dirty="0"/>
              <a:t>בערב שלפני הכנת המרק יש להשרות שעועית בקערת </a:t>
            </a:r>
            <a:r>
              <a:rPr lang="he-IL" sz="1400" dirty="0" smtClean="0"/>
              <a:t>מים לאורך כל הלילה.</a:t>
            </a:r>
            <a:endParaRPr lang="en-US" sz="1400" dirty="0"/>
          </a:p>
          <a:p>
            <a:r>
              <a:rPr lang="he-IL" sz="1400" dirty="0" smtClean="0"/>
              <a:t>מטגנים </a:t>
            </a:r>
            <a:r>
              <a:rPr lang="he-IL" sz="1400" dirty="0"/>
              <a:t>בצל בשמן ומוסיפים רסק עגבניות, שום, מלח, </a:t>
            </a:r>
            <a:r>
              <a:rPr lang="he-IL" sz="1400" dirty="0" err="1"/>
              <a:t>חוויאג</a:t>
            </a:r>
            <a:r>
              <a:rPr lang="he-IL" sz="1400" dirty="0"/>
              <a:t>' ושום ומערבבים. מוסיפים את הבשר ומבשלים על אש בינונית. כשהבשר מתרכך טיפה מוסיפים כוס וחצי מים פושרים ומבשלים על אש נמוכה. כשהבשר רך לחלוטין (כעבור בערך עשרים דקות) </a:t>
            </a:r>
            <a:r>
              <a:rPr lang="he-IL" sz="1400" dirty="0" smtClean="0"/>
              <a:t>יש לסנן את השעועית מהמים ולהוסיף, </a:t>
            </a:r>
            <a:r>
              <a:rPr lang="he-IL" sz="1400" dirty="0"/>
              <a:t>וכן כפית של מרק עוף. ממשיכים לבשל על אש נמוכה</a:t>
            </a:r>
            <a:r>
              <a:rPr lang="he-IL" sz="1400" dirty="0" smtClean="0"/>
              <a:t>.</a:t>
            </a:r>
            <a:endParaRPr lang="en-US" sz="1400" dirty="0"/>
          </a:p>
        </p:txBody>
      </p:sp>
      <p:sp>
        <p:nvSpPr>
          <p:cNvPr id="6" name="TextBox 5"/>
          <p:cNvSpPr txBox="1"/>
          <p:nvPr/>
        </p:nvSpPr>
        <p:spPr>
          <a:xfrm>
            <a:off x="4860032" y="1124744"/>
            <a:ext cx="3672408" cy="2277547"/>
          </a:xfrm>
          <a:prstGeom prst="rect">
            <a:avLst/>
          </a:prstGeom>
          <a:solidFill>
            <a:schemeClr val="bg1">
              <a:lumMod val="95000"/>
            </a:schemeClr>
          </a:solidFill>
        </p:spPr>
        <p:txBody>
          <a:bodyPr wrap="square" rtlCol="1">
            <a:spAutoFit/>
          </a:bodyPr>
          <a:lstStyle/>
          <a:p>
            <a:pPr algn="ctr"/>
            <a:r>
              <a:rPr lang="he-IL" sz="1600" b="1" dirty="0" smtClean="0"/>
              <a:t>מרק שעועית / קודי</a:t>
            </a:r>
          </a:p>
          <a:p>
            <a:pPr algn="ctr"/>
            <a:endParaRPr lang="he-IL" sz="1400" u="sng" dirty="0" smtClean="0"/>
          </a:p>
          <a:p>
            <a:pPr algn="ctr"/>
            <a:r>
              <a:rPr lang="he-IL" sz="1400" u="sng" dirty="0" smtClean="0"/>
              <a:t>מצרכים</a:t>
            </a:r>
            <a:r>
              <a:rPr lang="he-IL" sz="1400" dirty="0" smtClean="0"/>
              <a:t>:</a:t>
            </a:r>
            <a:r>
              <a:rPr lang="he-IL" sz="1400" b="1" dirty="0" smtClean="0"/>
              <a:t/>
            </a:r>
            <a:br>
              <a:rPr lang="he-IL" sz="1400" b="1" dirty="0" smtClean="0"/>
            </a:br>
            <a:r>
              <a:rPr lang="he-IL" sz="1400" dirty="0" smtClean="0"/>
              <a:t>1.5 כוסות שעועית לבנה</a:t>
            </a:r>
          </a:p>
          <a:p>
            <a:pPr algn="ctr"/>
            <a:r>
              <a:rPr lang="he-IL" sz="1400" dirty="0" smtClean="0"/>
              <a:t>½ ק"ג בשר בקר</a:t>
            </a:r>
          </a:p>
          <a:p>
            <a:pPr algn="ctr"/>
            <a:r>
              <a:rPr lang="he-IL" sz="1400" dirty="0" smtClean="0"/>
              <a:t>2 כפות גדושות של רסק עגבניות</a:t>
            </a:r>
          </a:p>
          <a:p>
            <a:pPr algn="ctr"/>
            <a:r>
              <a:rPr lang="he-IL" sz="1400" dirty="0" smtClean="0"/>
              <a:t>1 בצל</a:t>
            </a:r>
          </a:p>
          <a:p>
            <a:pPr algn="ctr"/>
            <a:r>
              <a:rPr lang="he-IL" sz="1400" dirty="0" smtClean="0"/>
              <a:t>4 שיני שום</a:t>
            </a:r>
          </a:p>
          <a:p>
            <a:pPr algn="ctr"/>
            <a:r>
              <a:rPr lang="he-IL" sz="1400" dirty="0" smtClean="0"/>
              <a:t>כפית </a:t>
            </a:r>
            <a:r>
              <a:rPr lang="he-IL" sz="1400" dirty="0" err="1" smtClean="0"/>
              <a:t>חוויאג</a:t>
            </a:r>
            <a:r>
              <a:rPr lang="he-IL" sz="1400" dirty="0" smtClean="0"/>
              <a:t>'</a:t>
            </a:r>
          </a:p>
          <a:p>
            <a:pPr algn="ctr"/>
            <a:r>
              <a:rPr lang="he-IL" sz="1400" dirty="0" smtClean="0"/>
              <a:t>מלח לפי הטעם</a:t>
            </a:r>
          </a:p>
        </p:txBody>
      </p:sp>
      <p:sp>
        <p:nvSpPr>
          <p:cNvPr id="7" name="TextBox 6"/>
          <p:cNvSpPr txBox="1"/>
          <p:nvPr/>
        </p:nvSpPr>
        <p:spPr>
          <a:xfrm>
            <a:off x="251520" y="3140968"/>
            <a:ext cx="4032448" cy="738664"/>
          </a:xfrm>
          <a:prstGeom prst="rect">
            <a:avLst/>
          </a:prstGeom>
          <a:noFill/>
        </p:spPr>
        <p:txBody>
          <a:bodyPr wrap="square" rtlCol="1">
            <a:spAutoFit/>
          </a:bodyPr>
          <a:lstStyle/>
          <a:p>
            <a:pPr algn="ctr"/>
            <a:r>
              <a:rPr lang="he-IL" sz="1400" i="1" dirty="0" smtClean="0"/>
              <a:t>"שיהיה לך שכל, שתדאג לילדים שלך ובלי להשתגע, ושתהיה מרוכז. אללה מעש".</a:t>
            </a:r>
            <a:r>
              <a:rPr lang="he-IL" sz="1400" dirty="0" smtClean="0"/>
              <a:t> </a:t>
            </a:r>
            <a:r>
              <a:rPr lang="he-IL" sz="1400" dirty="0" err="1" smtClean="0"/>
              <a:t>קדיה</a:t>
            </a:r>
            <a:endParaRPr lang="he-IL" sz="1400" dirty="0"/>
          </a:p>
          <a:p>
            <a:endParaRPr lang="he-IL" sz="1400" dirty="0"/>
          </a:p>
        </p:txBody>
      </p:sp>
      <p:sp>
        <p:nvSpPr>
          <p:cNvPr id="10" name="TextBox 9"/>
          <p:cNvSpPr txBox="1"/>
          <p:nvPr/>
        </p:nvSpPr>
        <p:spPr>
          <a:xfrm>
            <a:off x="2771800" y="5445224"/>
            <a:ext cx="2664296" cy="461665"/>
          </a:xfrm>
          <a:prstGeom prst="rect">
            <a:avLst/>
          </a:prstGeom>
          <a:noFill/>
        </p:spPr>
        <p:txBody>
          <a:bodyPr wrap="square" rtlCol="1">
            <a:spAutoFit/>
          </a:bodyPr>
          <a:lstStyle/>
          <a:p>
            <a:pPr algn="ctr"/>
            <a:r>
              <a:rPr lang="he-IL" sz="2400" b="1" dirty="0" smtClean="0">
                <a:solidFill>
                  <a:schemeClr val="accent4">
                    <a:lumMod val="75000"/>
                  </a:schemeClr>
                </a:solidFill>
              </a:rPr>
              <a:t>"</a:t>
            </a:r>
            <a:r>
              <a:rPr lang="he-IL" sz="2400" b="1" dirty="0" err="1" smtClean="0">
                <a:solidFill>
                  <a:schemeClr val="accent4">
                    <a:lumMod val="75000"/>
                  </a:schemeClr>
                </a:solidFill>
              </a:rPr>
              <a:t>12</a:t>
            </a:r>
            <a:r>
              <a:rPr lang="he-IL" sz="2400" b="1" dirty="0" smtClean="0">
                <a:solidFill>
                  <a:schemeClr val="accent4">
                    <a:lumMod val="75000"/>
                  </a:schemeClr>
                </a:solidFill>
              </a:rPr>
              <a:t> צלעות!!!"</a:t>
            </a:r>
            <a:endParaRPr lang="he-IL" sz="2400" b="1" dirty="0">
              <a:solidFill>
                <a:schemeClr val="accent4">
                  <a:lumMod val="75000"/>
                </a:schemeClr>
              </a:solidFill>
            </a:endParaRPr>
          </a:p>
        </p:txBody>
      </p:sp>
      <p:sp>
        <p:nvSpPr>
          <p:cNvPr id="11" name="TextBox 10"/>
          <p:cNvSpPr txBox="1"/>
          <p:nvPr/>
        </p:nvSpPr>
        <p:spPr>
          <a:xfrm>
            <a:off x="611560" y="5445224"/>
            <a:ext cx="2664296" cy="369332"/>
          </a:xfrm>
          <a:prstGeom prst="rect">
            <a:avLst/>
          </a:prstGeom>
          <a:noFill/>
        </p:spPr>
        <p:txBody>
          <a:bodyPr wrap="square" rtlCol="1">
            <a:spAutoFit/>
          </a:bodyPr>
          <a:lstStyle/>
          <a:p>
            <a:pPr algn="ctr"/>
            <a:r>
              <a:rPr lang="he-IL" b="1" dirty="0" smtClean="0">
                <a:solidFill>
                  <a:schemeClr val="accent4">
                    <a:lumMod val="75000"/>
                  </a:schemeClr>
                </a:solidFill>
              </a:rPr>
              <a:t>"הי ינאי!"</a:t>
            </a:r>
            <a:endParaRPr lang="he-IL" b="1" dirty="0">
              <a:solidFill>
                <a:schemeClr val="accent4">
                  <a:lumMod val="75000"/>
                </a:schemeClr>
              </a:solidFill>
            </a:endParaRPr>
          </a:p>
        </p:txBody>
      </p:sp>
      <p:sp>
        <p:nvSpPr>
          <p:cNvPr id="12" name="TextBox 11"/>
          <p:cNvSpPr txBox="1"/>
          <p:nvPr/>
        </p:nvSpPr>
        <p:spPr>
          <a:xfrm>
            <a:off x="5508104" y="5445224"/>
            <a:ext cx="3240360" cy="369332"/>
          </a:xfrm>
          <a:prstGeom prst="rect">
            <a:avLst/>
          </a:prstGeom>
          <a:noFill/>
        </p:spPr>
        <p:txBody>
          <a:bodyPr wrap="square" rtlCol="1">
            <a:spAutoFit/>
          </a:bodyPr>
          <a:lstStyle/>
          <a:p>
            <a:pPr algn="ctr"/>
            <a:r>
              <a:rPr lang="he-IL" b="1" dirty="0" smtClean="0">
                <a:solidFill>
                  <a:schemeClr val="accent4">
                    <a:lumMod val="75000"/>
                  </a:schemeClr>
                </a:solidFill>
              </a:rPr>
              <a:t>"מאו </a:t>
            </a:r>
            <a:r>
              <a:rPr lang="he-IL" b="1" dirty="0" err="1" smtClean="0">
                <a:solidFill>
                  <a:schemeClr val="accent4">
                    <a:lumMod val="75000"/>
                  </a:schemeClr>
                </a:solidFill>
              </a:rPr>
              <a:t>מאו</a:t>
            </a:r>
            <a:r>
              <a:rPr lang="he-IL" b="1" dirty="0" smtClean="0">
                <a:solidFill>
                  <a:schemeClr val="accent4">
                    <a:lumMod val="75000"/>
                  </a:schemeClr>
                </a:solidFill>
              </a:rPr>
              <a:t> </a:t>
            </a:r>
            <a:r>
              <a:rPr lang="he-IL" b="1" dirty="0" err="1" smtClean="0">
                <a:solidFill>
                  <a:schemeClr val="accent4">
                    <a:lumMod val="75000"/>
                  </a:schemeClr>
                </a:solidFill>
              </a:rPr>
              <a:t>מאו</a:t>
            </a:r>
            <a:r>
              <a:rPr lang="he-IL" b="1" dirty="0" smtClean="0">
                <a:solidFill>
                  <a:schemeClr val="accent4">
                    <a:lumMod val="75000"/>
                  </a:schemeClr>
                </a:solidFill>
              </a:rPr>
              <a:t> כל אל-יום"</a:t>
            </a:r>
            <a:endParaRPr lang="he-IL" b="1" dirty="0">
              <a:solidFill>
                <a:schemeClr val="accent4">
                  <a:lumMod val="75000"/>
                </a:schemeClr>
              </a:solidFill>
            </a:endParaRPr>
          </a:p>
        </p:txBody>
      </p:sp>
      <p:pic>
        <p:nvPicPr>
          <p:cNvPr id="14" name="תמונה 13" descr="IMG_0327.JPG"/>
          <p:cNvPicPr>
            <a:picLocks noChangeAspect="1"/>
          </p:cNvPicPr>
          <p:nvPr/>
        </p:nvPicPr>
        <p:blipFill>
          <a:blip r:embed="rId2" cstate="print"/>
          <a:stretch>
            <a:fillRect/>
          </a:stretch>
        </p:blipFill>
        <p:spPr>
          <a:xfrm>
            <a:off x="611560" y="584684"/>
            <a:ext cx="3312368" cy="24842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40152" y="2276872"/>
            <a:ext cx="3203848" cy="1242131"/>
          </a:xfrm>
          <a:prstGeom prst="rect">
            <a:avLst/>
          </a:prstGeom>
          <a:solidFill>
            <a:schemeClr val="accent3">
              <a:lumMod val="20000"/>
              <a:lumOff val="80000"/>
            </a:schemeClr>
          </a:solidFill>
        </p:spPr>
        <p:txBody>
          <a:bodyPr wrap="square" rtlCol="1">
            <a:spAutoFit/>
          </a:bodyPr>
          <a:lstStyle/>
          <a:p>
            <a:pPr algn="ctr"/>
            <a:endParaRPr lang="he-IL" b="1" dirty="0" smtClean="0"/>
          </a:p>
          <a:p>
            <a:pPr algn="ctr"/>
            <a:r>
              <a:rPr lang="he-IL" b="1" dirty="0" smtClean="0"/>
              <a:t>"אני </a:t>
            </a:r>
            <a:r>
              <a:rPr lang="he-IL" b="1" dirty="0" err="1" smtClean="0"/>
              <a:t>מתחפרררררר</a:t>
            </a:r>
            <a:r>
              <a:rPr lang="he-IL" b="1" dirty="0" smtClean="0"/>
              <a:t>!"</a:t>
            </a:r>
          </a:p>
          <a:p>
            <a:pPr algn="ctr"/>
            <a:endParaRPr lang="he-IL" b="1" dirty="0" smtClean="0"/>
          </a:p>
          <a:p>
            <a:pPr algn="ctr"/>
            <a:endParaRPr lang="he-IL" dirty="0"/>
          </a:p>
        </p:txBody>
      </p:sp>
      <p:sp>
        <p:nvSpPr>
          <p:cNvPr id="13" name="TextBox 12"/>
          <p:cNvSpPr txBox="1"/>
          <p:nvPr/>
        </p:nvSpPr>
        <p:spPr>
          <a:xfrm>
            <a:off x="0" y="2361092"/>
            <a:ext cx="2915816" cy="1200329"/>
          </a:xfrm>
          <a:prstGeom prst="rect">
            <a:avLst/>
          </a:prstGeom>
          <a:solidFill>
            <a:schemeClr val="accent3">
              <a:lumMod val="20000"/>
              <a:lumOff val="80000"/>
            </a:schemeClr>
          </a:solidFill>
        </p:spPr>
        <p:txBody>
          <a:bodyPr wrap="square" rtlCol="1">
            <a:spAutoFit/>
          </a:bodyPr>
          <a:lstStyle/>
          <a:p>
            <a:pPr algn="ctr"/>
            <a:endParaRPr lang="he-IL" b="1" dirty="0" smtClean="0"/>
          </a:p>
          <a:p>
            <a:pPr algn="ctr"/>
            <a:r>
              <a:rPr lang="he-IL" b="1" dirty="0" smtClean="0"/>
              <a:t>"</a:t>
            </a:r>
            <a:r>
              <a:rPr lang="he-IL" b="1" dirty="0" err="1" smtClean="0"/>
              <a:t>סכוני</a:t>
            </a:r>
            <a:r>
              <a:rPr lang="he-IL" b="1" dirty="0" smtClean="0"/>
              <a:t> </a:t>
            </a:r>
            <a:r>
              <a:rPr lang="he-IL" b="1" dirty="0" err="1" smtClean="0"/>
              <a:t>יעקבבבבב</a:t>
            </a:r>
            <a:r>
              <a:rPr lang="he-IL" b="1" dirty="0" smtClean="0"/>
              <a:t>!"</a:t>
            </a:r>
          </a:p>
          <a:p>
            <a:pPr algn="ctr"/>
            <a:endParaRPr lang="he-IL" b="1" dirty="0" smtClean="0"/>
          </a:p>
          <a:p>
            <a:pPr algn="ctr"/>
            <a:endParaRPr lang="he-IL" b="1" dirty="0" smtClean="0"/>
          </a:p>
        </p:txBody>
      </p:sp>
      <p:sp>
        <p:nvSpPr>
          <p:cNvPr id="2" name="כותרת 1"/>
          <p:cNvSpPr>
            <a:spLocks noGrp="1"/>
          </p:cNvSpPr>
          <p:nvPr>
            <p:ph type="title"/>
          </p:nvPr>
        </p:nvSpPr>
        <p:spPr>
          <a:xfrm>
            <a:off x="611560" y="6048672"/>
            <a:ext cx="7632848" cy="404664"/>
          </a:xfrm>
        </p:spPr>
        <p:txBody>
          <a:bodyPr>
            <a:normAutofit fontScale="90000"/>
          </a:bodyPr>
          <a:lstStyle/>
          <a:p>
            <a:pPr algn="ctr"/>
            <a:r>
              <a:rPr lang="he-IL" dirty="0" smtClean="0"/>
              <a:t>בוטנים מצופים בכרמל / יענקלה</a:t>
            </a:r>
            <a:endParaRPr lang="he-IL" dirty="0"/>
          </a:p>
        </p:txBody>
      </p:sp>
      <p:sp>
        <p:nvSpPr>
          <p:cNvPr id="4" name="TextBox 3"/>
          <p:cNvSpPr txBox="1"/>
          <p:nvPr/>
        </p:nvSpPr>
        <p:spPr>
          <a:xfrm>
            <a:off x="0" y="3284985"/>
            <a:ext cx="9144000" cy="1877437"/>
          </a:xfrm>
          <a:prstGeom prst="rect">
            <a:avLst/>
          </a:prstGeom>
          <a:solidFill>
            <a:schemeClr val="accent5">
              <a:lumMod val="20000"/>
              <a:lumOff val="80000"/>
            </a:schemeClr>
          </a:solidFill>
        </p:spPr>
        <p:txBody>
          <a:bodyPr wrap="square" rtlCol="1">
            <a:spAutoFit/>
          </a:bodyPr>
          <a:lstStyle/>
          <a:p>
            <a:pPr algn="ctr"/>
            <a:r>
              <a:rPr lang="en-US" u="sng" dirty="0" smtClean="0"/>
              <a:t/>
            </a:r>
            <a:br>
              <a:rPr lang="en-US" u="sng" dirty="0" smtClean="0"/>
            </a:br>
            <a:r>
              <a:rPr lang="he-IL" u="sng" dirty="0" smtClean="0"/>
              <a:t>אופן ההכנה</a:t>
            </a:r>
            <a:r>
              <a:rPr lang="he-IL" dirty="0" smtClean="0"/>
              <a:t>: </a:t>
            </a:r>
          </a:p>
          <a:p>
            <a:pPr algn="ctr"/>
            <a:r>
              <a:rPr lang="he-IL" sz="1600" dirty="0" smtClean="0"/>
              <a:t>לבשל </a:t>
            </a:r>
            <a:r>
              <a:rPr lang="he-IL" sz="1600" dirty="0"/>
              <a:t>על </a:t>
            </a:r>
            <a:r>
              <a:rPr lang="he-IL" sz="1600" dirty="0" smtClean="0"/>
              <a:t>הגז את כל המצרכים ולערבב בעזרת כף עץ </a:t>
            </a:r>
            <a:r>
              <a:rPr lang="he-IL" sz="1600" dirty="0"/>
              <a:t>עד שהמים </a:t>
            </a:r>
            <a:r>
              <a:rPr lang="he-IL" sz="1600" dirty="0" smtClean="0"/>
              <a:t>מתאדים. </a:t>
            </a:r>
          </a:p>
          <a:p>
            <a:pPr algn="ctr"/>
            <a:r>
              <a:rPr lang="he-IL" sz="1600" dirty="0" smtClean="0"/>
              <a:t>בתחילה הסוכר </a:t>
            </a:r>
            <a:r>
              <a:rPr lang="he-IL" sz="1600" dirty="0"/>
              <a:t>הופך </a:t>
            </a:r>
            <a:r>
              <a:rPr lang="he-IL" sz="1600" dirty="0" smtClean="0"/>
              <a:t>ללבן</a:t>
            </a:r>
            <a:r>
              <a:rPr lang="he-IL" sz="1600" dirty="0"/>
              <a:t>, </a:t>
            </a:r>
            <a:r>
              <a:rPr lang="he-IL" sz="1600" dirty="0" smtClean="0"/>
              <a:t>ולאחר מכן משנה את צבעו </a:t>
            </a:r>
            <a:r>
              <a:rPr lang="he-IL" sz="1600" dirty="0"/>
              <a:t>לחום </a:t>
            </a:r>
            <a:r>
              <a:rPr lang="he-IL" sz="1600" dirty="0" smtClean="0"/>
              <a:t>(שזה בעצם הכרמל). </a:t>
            </a:r>
          </a:p>
          <a:p>
            <a:pPr algn="ctr"/>
            <a:r>
              <a:rPr lang="he-IL" sz="1600" dirty="0" smtClean="0"/>
              <a:t>לאחר שינוי הצבע, </a:t>
            </a:r>
            <a:r>
              <a:rPr lang="he-IL" sz="1600" dirty="0"/>
              <a:t>מורידים מהאש מניחים על </a:t>
            </a:r>
            <a:r>
              <a:rPr lang="he-IL" sz="1600" dirty="0" smtClean="0"/>
              <a:t>השיש. מערבבים </a:t>
            </a:r>
            <a:r>
              <a:rPr lang="he-IL" sz="1600" dirty="0"/>
              <a:t>עם כף </a:t>
            </a:r>
            <a:r>
              <a:rPr lang="he-IL" sz="1600" dirty="0" smtClean="0"/>
              <a:t>העץ </a:t>
            </a:r>
            <a:r>
              <a:rPr lang="he-IL" sz="1600" dirty="0"/>
              <a:t>כדי </a:t>
            </a:r>
            <a:r>
              <a:rPr lang="he-IL" sz="1600" dirty="0" smtClean="0"/>
              <a:t>להפריד את הבוטנים זה מזה, ולאחר שמתקרר אפשר להיעזר בידיים.</a:t>
            </a:r>
          </a:p>
          <a:p>
            <a:pPr algn="ctr"/>
            <a:endParaRPr lang="he-IL" sz="1600" dirty="0"/>
          </a:p>
        </p:txBody>
      </p:sp>
      <p:pic>
        <p:nvPicPr>
          <p:cNvPr id="8" name="תמונה 7" descr="candy_sugar_coated_peanuts.jpg"/>
          <p:cNvPicPr>
            <a:picLocks noChangeAspect="1"/>
          </p:cNvPicPr>
          <p:nvPr/>
        </p:nvPicPr>
        <p:blipFill>
          <a:blip r:embed="rId2" cstate="print"/>
          <a:stretch>
            <a:fillRect/>
          </a:stretch>
        </p:blipFill>
        <p:spPr>
          <a:xfrm>
            <a:off x="2771800" y="1124744"/>
            <a:ext cx="3384376" cy="2258512"/>
          </a:xfrm>
          <a:prstGeom prst="rect">
            <a:avLst/>
          </a:prstGeom>
        </p:spPr>
      </p:pic>
      <p:sp>
        <p:nvSpPr>
          <p:cNvPr id="10" name="TextBox 9"/>
          <p:cNvSpPr txBox="1"/>
          <p:nvPr/>
        </p:nvSpPr>
        <p:spPr>
          <a:xfrm>
            <a:off x="2915816" y="0"/>
            <a:ext cx="2952328" cy="1368152"/>
          </a:xfrm>
          <a:prstGeom prst="rect">
            <a:avLst/>
          </a:prstGeom>
          <a:solidFill>
            <a:schemeClr val="accent3">
              <a:lumMod val="20000"/>
              <a:lumOff val="80000"/>
            </a:schemeClr>
          </a:solidFill>
        </p:spPr>
        <p:txBody>
          <a:bodyPr wrap="square" rtlCol="1">
            <a:spAutoFit/>
          </a:bodyPr>
          <a:lstStyle/>
          <a:p>
            <a:pPr algn="ctr"/>
            <a:r>
              <a:rPr lang="he-IL" sz="1600" u="sng" dirty="0" smtClean="0"/>
              <a:t>מצרכים</a:t>
            </a:r>
            <a:r>
              <a:rPr lang="he-IL" sz="1600" dirty="0" smtClean="0"/>
              <a:t>:</a:t>
            </a:r>
          </a:p>
          <a:p>
            <a:pPr algn="ctr"/>
            <a:r>
              <a:rPr lang="he-IL" sz="1600" dirty="0" smtClean="0"/>
              <a:t>2 כוסות בוטנים</a:t>
            </a:r>
          </a:p>
          <a:p>
            <a:pPr algn="ctr"/>
            <a:r>
              <a:rPr lang="he-IL" sz="1600" dirty="0" smtClean="0"/>
              <a:t> (אין צורך לקלף)</a:t>
            </a:r>
            <a:endParaRPr lang="en-US" sz="1600" dirty="0" smtClean="0"/>
          </a:p>
          <a:p>
            <a:pPr algn="ctr"/>
            <a:r>
              <a:rPr lang="he-IL" sz="1600" dirty="0" smtClean="0"/>
              <a:t>כוס סוכר</a:t>
            </a:r>
            <a:endParaRPr lang="en-US" sz="1600" dirty="0" smtClean="0"/>
          </a:p>
          <a:p>
            <a:pPr algn="ctr"/>
            <a:r>
              <a:rPr lang="he-IL" sz="1600" dirty="0" smtClean="0"/>
              <a:t>1/2 כוס מים</a:t>
            </a:r>
            <a:endParaRPr lang="en-US" sz="1600" dirty="0" smtClean="0"/>
          </a:p>
        </p:txBody>
      </p:sp>
      <p:pic>
        <p:nvPicPr>
          <p:cNvPr id="12" name="תמונה 11" descr="DSC01016.jpg"/>
          <p:cNvPicPr>
            <a:picLocks noChangeAspect="1"/>
          </p:cNvPicPr>
          <p:nvPr/>
        </p:nvPicPr>
        <p:blipFill>
          <a:blip r:embed="rId3" cstate="print"/>
          <a:stretch>
            <a:fillRect/>
          </a:stretch>
        </p:blipFill>
        <p:spPr>
          <a:xfrm>
            <a:off x="5728693" y="0"/>
            <a:ext cx="3415307" cy="2276872"/>
          </a:xfrm>
          <a:prstGeom prst="rect">
            <a:avLst/>
          </a:prstGeom>
        </p:spPr>
      </p:pic>
      <p:pic>
        <p:nvPicPr>
          <p:cNvPr id="15" name="תמונה 14" descr="IMG_0302.JPG"/>
          <p:cNvPicPr>
            <a:picLocks noChangeAspect="1"/>
          </p:cNvPicPr>
          <p:nvPr/>
        </p:nvPicPr>
        <p:blipFill>
          <a:blip r:embed="rId4" cstate="print"/>
          <a:stretch>
            <a:fillRect/>
          </a:stretch>
        </p:blipFill>
        <p:spPr>
          <a:xfrm>
            <a:off x="0" y="-1"/>
            <a:ext cx="3131840" cy="2348880"/>
          </a:xfrm>
          <a:prstGeom prst="rect">
            <a:avLst/>
          </a:prstGeom>
        </p:spPr>
      </p:pic>
      <p:sp>
        <p:nvSpPr>
          <p:cNvPr id="11" name="TextBox 10"/>
          <p:cNvSpPr txBox="1"/>
          <p:nvPr/>
        </p:nvSpPr>
        <p:spPr>
          <a:xfrm>
            <a:off x="0" y="5013177"/>
            <a:ext cx="9144000" cy="954107"/>
          </a:xfrm>
          <a:prstGeom prst="rect">
            <a:avLst/>
          </a:prstGeom>
          <a:solidFill>
            <a:schemeClr val="accent3">
              <a:lumMod val="20000"/>
              <a:lumOff val="80000"/>
            </a:schemeClr>
          </a:solidFill>
        </p:spPr>
        <p:txBody>
          <a:bodyPr wrap="square" rtlCol="1">
            <a:spAutoFit/>
          </a:bodyPr>
          <a:lstStyle/>
          <a:p>
            <a:pPr algn="ctr"/>
            <a:r>
              <a:rPr lang="he-IL" sz="1400" dirty="0" smtClean="0"/>
              <a:t>"</a:t>
            </a:r>
            <a:r>
              <a:rPr lang="he-IL" sz="1400" i="1" dirty="0" smtClean="0"/>
              <a:t>אני מאחל לך בריאות, </a:t>
            </a:r>
          </a:p>
          <a:p>
            <a:pPr algn="ctr"/>
            <a:r>
              <a:rPr lang="he-IL" sz="1400" i="1" dirty="0" smtClean="0"/>
              <a:t>שיהיו פחות נסיעות.</a:t>
            </a:r>
          </a:p>
          <a:p>
            <a:pPr algn="ctr"/>
            <a:r>
              <a:rPr lang="he-IL" sz="1400" i="1" dirty="0" smtClean="0"/>
              <a:t> יש לך ילדים טובים מאוד".</a:t>
            </a:r>
            <a:r>
              <a:rPr lang="he-IL" sz="1400" dirty="0" smtClean="0"/>
              <a:t> יעקב.</a:t>
            </a:r>
          </a:p>
          <a:p>
            <a:pPr algn="ctr"/>
            <a:endParaRPr lang="he-IL" sz="14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19578"/>
            <a:ext cx="8712968" cy="2462213"/>
          </a:xfrm>
          <a:prstGeom prst="rect">
            <a:avLst/>
          </a:prstGeom>
          <a:solidFill>
            <a:schemeClr val="accent5">
              <a:lumMod val="40000"/>
              <a:lumOff val="60000"/>
            </a:schemeClr>
          </a:solidFill>
        </p:spPr>
        <p:txBody>
          <a:bodyPr wrap="square" rtlCol="1">
            <a:spAutoFit/>
          </a:bodyPr>
          <a:lstStyle/>
          <a:p>
            <a:pPr algn="ctr"/>
            <a:r>
              <a:rPr lang="he-IL" sz="1400" dirty="0" smtClean="0"/>
              <a:t/>
            </a:r>
            <a:br>
              <a:rPr lang="he-IL" sz="1400" dirty="0" smtClean="0"/>
            </a:br>
            <a:r>
              <a:rPr lang="he-IL" sz="1400" u="sng" dirty="0" smtClean="0"/>
              <a:t>אופן ההכנה</a:t>
            </a:r>
            <a:r>
              <a:rPr lang="he-IL" sz="1400" dirty="0" smtClean="0"/>
              <a:t>: מערבבים את השמרים עם שתי כוסות מים ונותנים לשמרים לתפוח כחמש דקות. בקערה אחרת מוסיפים את הקמח, הקצח, הסולת, המים, המלח ותערובת השמרים. מערבבים את </a:t>
            </a:r>
            <a:r>
              <a:rPr lang="he-IL" sz="1400" dirty="0" err="1" smtClean="0"/>
              <a:t>הכל</a:t>
            </a:r>
            <a:r>
              <a:rPr lang="he-IL" sz="1400" dirty="0" smtClean="0"/>
              <a:t> במערבל ידני עד שיוצא נוזלי וללא גושים. לוקחים מחבת בגודל של עשרים וארבע ס"מ וממיסים מעט מרגרינה. שופכים מצקת אחת מהתערובת אל המחבת. מטגנים כשלוש דקות, הופכים את </a:t>
            </a:r>
            <a:r>
              <a:rPr lang="he-IL" sz="1400" dirty="0" err="1" smtClean="0"/>
              <a:t>המעסובה</a:t>
            </a:r>
            <a:r>
              <a:rPr lang="he-IL" sz="1400" dirty="0"/>
              <a:t>,</a:t>
            </a:r>
            <a:r>
              <a:rPr lang="he-IL" sz="1400" dirty="0" smtClean="0"/>
              <a:t> מטגנים עוד דקה ומוצאים למגבת נייר על מנת לספוג את השמן. כך מסיימים את כל הבלילה עד שיש לנו כ- שמונה חתיכות.</a:t>
            </a:r>
            <a:br>
              <a:rPr lang="he-IL" sz="1400" dirty="0" smtClean="0"/>
            </a:br>
            <a:r>
              <a:rPr lang="he-IL" sz="1400" dirty="0" smtClean="0"/>
              <a:t/>
            </a:r>
            <a:br>
              <a:rPr lang="he-IL" sz="1400" dirty="0" smtClean="0"/>
            </a:br>
            <a:r>
              <a:rPr lang="he-IL" sz="1400" dirty="0" smtClean="0"/>
              <a:t>הכנת סמנה:</a:t>
            </a:r>
            <a:br>
              <a:rPr lang="he-IL" sz="1400" dirty="0" smtClean="0"/>
            </a:br>
            <a:r>
              <a:rPr lang="he-IL" sz="1400" dirty="0" smtClean="0"/>
              <a:t>קולים את גרגירי </a:t>
            </a:r>
            <a:r>
              <a:rPr lang="he-IL" sz="1400" dirty="0" err="1" smtClean="0"/>
              <a:t>החילבה</a:t>
            </a:r>
            <a:r>
              <a:rPr lang="he-IL" sz="1400" dirty="0" smtClean="0"/>
              <a:t> בסיר עד שמשחימים (לא לשרוף). מוסיפים את המרגרינה ומבשלים יחדיו עד שנעלם הקצף. מקררים ומורחים על </a:t>
            </a:r>
            <a:r>
              <a:rPr lang="he-IL" sz="1400" dirty="0" err="1" smtClean="0"/>
              <a:t>המסעובה</a:t>
            </a:r>
            <a:r>
              <a:rPr lang="he-IL" sz="1400" dirty="0" smtClean="0"/>
              <a:t>.</a:t>
            </a:r>
          </a:p>
          <a:p>
            <a:pPr algn="ctr"/>
            <a:endParaRPr lang="he-IL" sz="1400" dirty="0"/>
          </a:p>
        </p:txBody>
      </p:sp>
      <p:sp>
        <p:nvSpPr>
          <p:cNvPr id="6" name="TextBox 5"/>
          <p:cNvSpPr txBox="1"/>
          <p:nvPr/>
        </p:nvSpPr>
        <p:spPr>
          <a:xfrm>
            <a:off x="323528" y="2204865"/>
            <a:ext cx="8676456" cy="1846659"/>
          </a:xfrm>
          <a:prstGeom prst="rect">
            <a:avLst/>
          </a:prstGeom>
          <a:solidFill>
            <a:schemeClr val="accent4">
              <a:lumMod val="20000"/>
              <a:lumOff val="80000"/>
            </a:schemeClr>
          </a:solidFill>
        </p:spPr>
        <p:txBody>
          <a:bodyPr wrap="square" rtlCol="1">
            <a:spAutoFit/>
          </a:bodyPr>
          <a:lstStyle/>
          <a:p>
            <a:pPr algn="ctr"/>
            <a:r>
              <a:rPr lang="he-IL" sz="1600" b="1" dirty="0" err="1" smtClean="0"/>
              <a:t>מעסובה</a:t>
            </a:r>
            <a:r>
              <a:rPr lang="he-IL" sz="1600" b="1" dirty="0" smtClean="0"/>
              <a:t> / עוזי</a:t>
            </a:r>
          </a:p>
          <a:p>
            <a:pPr algn="ctr"/>
            <a:r>
              <a:rPr lang="he-IL" sz="1400" dirty="0" smtClean="0"/>
              <a:t>8 חתיכות</a:t>
            </a:r>
          </a:p>
          <a:p>
            <a:pPr algn="ctr"/>
            <a:endParaRPr lang="he-IL" sz="1400" u="sng" dirty="0" smtClean="0"/>
          </a:p>
          <a:p>
            <a:pPr algn="ctr"/>
            <a:r>
              <a:rPr lang="he-IL" sz="1400" u="sng" dirty="0" smtClean="0"/>
              <a:t>מצרכים</a:t>
            </a:r>
            <a:r>
              <a:rPr lang="he-IL" sz="1400" dirty="0" smtClean="0"/>
              <a:t>:</a:t>
            </a:r>
            <a:r>
              <a:rPr lang="he-IL" sz="1400" b="1" dirty="0" smtClean="0"/>
              <a:t/>
            </a:r>
            <a:br>
              <a:rPr lang="he-IL" sz="1400" b="1" dirty="0" smtClean="0"/>
            </a:br>
            <a:r>
              <a:rPr lang="he-IL" sz="1400" dirty="0" smtClean="0"/>
              <a:t>חצי קילוגרם קמח רגיל, כפית גדושה של שמרים, כפית שטוחה של מלח, כפית שטוחה של סולת, </a:t>
            </a:r>
          </a:p>
          <a:p>
            <a:pPr algn="ctr"/>
            <a:r>
              <a:rPr lang="he-IL" sz="1400" dirty="0" smtClean="0"/>
              <a:t>¼ כפית קצח, 3 כוסות מים פושרים</a:t>
            </a:r>
          </a:p>
          <a:p>
            <a:pPr algn="ctr"/>
            <a:endParaRPr lang="he-IL" sz="1400" dirty="0" smtClean="0"/>
          </a:p>
          <a:p>
            <a:pPr algn="ctr"/>
            <a:r>
              <a:rPr lang="he-IL" sz="1400" dirty="0" smtClean="0"/>
              <a:t>לסמנה: חבילת מרגרינה + 1/4 כפית גרגירי </a:t>
            </a:r>
            <a:r>
              <a:rPr lang="he-IL" sz="1400" dirty="0" err="1" smtClean="0"/>
              <a:t>חילבה</a:t>
            </a:r>
            <a:endParaRPr lang="he-IL" sz="1400" dirty="0"/>
          </a:p>
        </p:txBody>
      </p:sp>
      <p:sp>
        <p:nvSpPr>
          <p:cNvPr id="7" name="TextBox 6"/>
          <p:cNvSpPr txBox="1"/>
          <p:nvPr/>
        </p:nvSpPr>
        <p:spPr>
          <a:xfrm>
            <a:off x="3851920" y="1"/>
            <a:ext cx="5292080" cy="2246769"/>
          </a:xfrm>
          <a:prstGeom prst="rect">
            <a:avLst/>
          </a:prstGeom>
          <a:solidFill>
            <a:srgbClr val="D3D4AA"/>
          </a:solidFill>
        </p:spPr>
        <p:txBody>
          <a:bodyPr wrap="square" rtlCol="1">
            <a:spAutoFit/>
          </a:bodyPr>
          <a:lstStyle/>
          <a:p>
            <a:endParaRPr lang="he-IL" sz="1400" dirty="0" smtClean="0"/>
          </a:p>
          <a:p>
            <a:r>
              <a:rPr lang="he-IL" sz="1400" dirty="0" smtClean="0"/>
              <a:t>"</a:t>
            </a:r>
            <a:r>
              <a:rPr lang="he-IL" sz="1400" i="1" dirty="0" smtClean="0"/>
              <a:t>אחי הקטן, שמוליק</a:t>
            </a:r>
          </a:p>
          <a:p>
            <a:r>
              <a:rPr lang="he-IL" sz="1400" i="1" dirty="0" smtClean="0"/>
              <a:t>לראשונה בחיינו, הלא קצרים, אני מוצא עצמי מברך אותך ביום הולדתך ה- 58 (ממש קשיש). בשלב הזה של החיים אני מאחל לך, שעל אף גילך הכרונולוגי תמשיך לשמור על רוח צעירה - עם תאוות ומאווים של איש צעיר. תעשה כל שניתן כדי לגרום לך הנאות וסיפוקים רבים ככל האפשר, אך יחד עם זאת אל תזנח את משפחתך (זה העוגן החשוב ביותר). והכי חשוב – אל תשכח שאני אחיך הגדול." </a:t>
            </a:r>
            <a:r>
              <a:rPr lang="he-IL" sz="1400" dirty="0" smtClean="0"/>
              <a:t>עוזי.</a:t>
            </a:r>
          </a:p>
          <a:p>
            <a:endParaRPr lang="he-IL" sz="1400" dirty="0"/>
          </a:p>
        </p:txBody>
      </p:sp>
      <p:pic>
        <p:nvPicPr>
          <p:cNvPr id="8" name="תמונה 7" descr="e (915).JPG"/>
          <p:cNvPicPr>
            <a:picLocks noChangeAspect="1"/>
          </p:cNvPicPr>
          <p:nvPr/>
        </p:nvPicPr>
        <p:blipFill>
          <a:blip r:embed="rId2" cstate="print"/>
          <a:stretch>
            <a:fillRect/>
          </a:stretch>
        </p:blipFill>
        <p:spPr>
          <a:xfrm>
            <a:off x="251520" y="44625"/>
            <a:ext cx="3600400" cy="216023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28184" y="1614279"/>
            <a:ext cx="2160240" cy="2246769"/>
          </a:xfrm>
          <a:prstGeom prst="rect">
            <a:avLst/>
          </a:prstGeom>
          <a:solidFill>
            <a:schemeClr val="bg2">
              <a:lumMod val="90000"/>
            </a:schemeClr>
          </a:solidFill>
        </p:spPr>
        <p:txBody>
          <a:bodyPr wrap="square" rtlCol="1">
            <a:spAutoFit/>
          </a:bodyPr>
          <a:lstStyle/>
          <a:p>
            <a:r>
              <a:rPr lang="he-IL" sz="1400" u="sng" dirty="0" smtClean="0"/>
              <a:t>מצרכים</a:t>
            </a:r>
            <a:r>
              <a:rPr lang="he-IL" sz="1400" dirty="0" smtClean="0"/>
              <a:t>:</a:t>
            </a:r>
          </a:p>
          <a:p>
            <a:r>
              <a:rPr lang="he-IL" sz="1400" dirty="0" smtClean="0"/>
              <a:t>5 עגבניות רכות ואדומות מרוסקות </a:t>
            </a:r>
            <a:r>
              <a:rPr lang="he-IL" sz="1400" dirty="0" err="1" smtClean="0"/>
              <a:t>בפומפיה</a:t>
            </a:r>
            <a:endParaRPr lang="he-IL" sz="1400" dirty="0" smtClean="0"/>
          </a:p>
          <a:p>
            <a:r>
              <a:rPr lang="he-IL" sz="1400" dirty="0" smtClean="0"/>
              <a:t>1 בצל בינוני</a:t>
            </a:r>
          </a:p>
          <a:p>
            <a:r>
              <a:rPr lang="he-IL" sz="1400" dirty="0" smtClean="0"/>
              <a:t>1 שן שום גדולה</a:t>
            </a:r>
          </a:p>
          <a:p>
            <a:r>
              <a:rPr lang="he-IL" sz="1400" dirty="0" smtClean="0"/>
              <a:t>5 ביצים</a:t>
            </a:r>
          </a:p>
          <a:p>
            <a:r>
              <a:rPr lang="he-IL" sz="1400" dirty="0" smtClean="0"/>
              <a:t>1 כף רסק עגבניות</a:t>
            </a:r>
          </a:p>
          <a:p>
            <a:r>
              <a:rPr lang="he-IL" sz="1400" dirty="0" smtClean="0"/>
              <a:t>1 פלפל חריף</a:t>
            </a:r>
          </a:p>
          <a:p>
            <a:r>
              <a:rPr lang="he-IL" sz="1400" dirty="0" smtClean="0"/>
              <a:t>½ פלפל ירוק לא חריף</a:t>
            </a:r>
          </a:p>
          <a:p>
            <a:endParaRPr lang="he-IL" sz="1400" dirty="0"/>
          </a:p>
        </p:txBody>
      </p:sp>
      <p:sp>
        <p:nvSpPr>
          <p:cNvPr id="9" name="TextBox 8"/>
          <p:cNvSpPr txBox="1"/>
          <p:nvPr/>
        </p:nvSpPr>
        <p:spPr>
          <a:xfrm>
            <a:off x="1403648" y="2276872"/>
            <a:ext cx="2160240" cy="1600438"/>
          </a:xfrm>
          <a:prstGeom prst="rect">
            <a:avLst/>
          </a:prstGeom>
          <a:solidFill>
            <a:schemeClr val="bg2">
              <a:lumMod val="90000"/>
            </a:schemeClr>
          </a:solidFill>
        </p:spPr>
        <p:txBody>
          <a:bodyPr wrap="square" rtlCol="1">
            <a:spAutoFit/>
          </a:bodyPr>
          <a:lstStyle/>
          <a:p>
            <a:r>
              <a:rPr lang="he-IL" sz="1400" dirty="0" smtClean="0"/>
              <a:t>1 כפית פפריקה אדומה</a:t>
            </a:r>
          </a:p>
          <a:p>
            <a:r>
              <a:rPr lang="he-IL" sz="1400" dirty="0" smtClean="0"/>
              <a:t>¾ כף כמון</a:t>
            </a:r>
          </a:p>
          <a:p>
            <a:r>
              <a:rPr lang="he-IL" sz="1400" dirty="0" smtClean="0"/>
              <a:t>¾ כף </a:t>
            </a:r>
            <a:r>
              <a:rPr lang="he-IL" sz="1400" dirty="0" err="1" smtClean="0"/>
              <a:t>חוויאג</a:t>
            </a:r>
            <a:r>
              <a:rPr lang="he-IL" sz="1400" dirty="0" smtClean="0"/>
              <a:t>'</a:t>
            </a:r>
          </a:p>
          <a:p>
            <a:r>
              <a:rPr lang="he-IL" sz="1400" dirty="0" smtClean="0"/>
              <a:t>¼ כפית פלפל שחור</a:t>
            </a:r>
          </a:p>
          <a:p>
            <a:r>
              <a:rPr lang="he-IL" sz="1400" dirty="0" smtClean="0"/>
              <a:t>מלח לפי הטעם</a:t>
            </a:r>
          </a:p>
          <a:p>
            <a:r>
              <a:rPr lang="he-IL" sz="1400" dirty="0" smtClean="0"/>
              <a:t>חופן </a:t>
            </a:r>
            <a:r>
              <a:rPr lang="he-IL" sz="1400" dirty="0" err="1" smtClean="0"/>
              <a:t>פטרוזליה</a:t>
            </a:r>
            <a:r>
              <a:rPr lang="he-IL" sz="1400" dirty="0" smtClean="0"/>
              <a:t> קצוצה</a:t>
            </a:r>
          </a:p>
          <a:p>
            <a:endParaRPr lang="he-IL" sz="1400" dirty="0"/>
          </a:p>
        </p:txBody>
      </p:sp>
      <p:sp>
        <p:nvSpPr>
          <p:cNvPr id="10" name="TextBox 9"/>
          <p:cNvSpPr txBox="1"/>
          <p:nvPr/>
        </p:nvSpPr>
        <p:spPr>
          <a:xfrm>
            <a:off x="3347864" y="620688"/>
            <a:ext cx="2952328" cy="584775"/>
          </a:xfrm>
          <a:prstGeom prst="rect">
            <a:avLst/>
          </a:prstGeom>
          <a:noFill/>
        </p:spPr>
        <p:txBody>
          <a:bodyPr wrap="square" rtlCol="1">
            <a:spAutoFit/>
          </a:bodyPr>
          <a:lstStyle/>
          <a:p>
            <a:pPr algn="ctr"/>
            <a:r>
              <a:rPr lang="he-IL" b="1" dirty="0" smtClean="0"/>
              <a:t>שקשוקת </a:t>
            </a:r>
            <a:r>
              <a:rPr lang="he-IL" b="1" dirty="0" err="1" smtClean="0"/>
              <a:t>אווו</a:t>
            </a:r>
            <a:r>
              <a:rPr lang="he-IL" b="1" dirty="0" smtClean="0"/>
              <a:t> / רן חדד</a:t>
            </a:r>
            <a:endParaRPr lang="he-IL" b="1" dirty="0" smtClean="0"/>
          </a:p>
          <a:p>
            <a:pPr algn="ctr"/>
            <a:r>
              <a:rPr lang="he-IL" sz="1400" dirty="0" smtClean="0"/>
              <a:t>מספר מנות: 4</a:t>
            </a:r>
            <a:endParaRPr lang="he-IL" sz="1400" dirty="0"/>
          </a:p>
        </p:txBody>
      </p:sp>
      <p:sp>
        <p:nvSpPr>
          <p:cNvPr id="11" name="TextBox 10"/>
          <p:cNvSpPr txBox="1"/>
          <p:nvPr/>
        </p:nvSpPr>
        <p:spPr>
          <a:xfrm>
            <a:off x="971600" y="4149080"/>
            <a:ext cx="7200800" cy="2246769"/>
          </a:xfrm>
          <a:prstGeom prst="rect">
            <a:avLst/>
          </a:prstGeom>
          <a:solidFill>
            <a:schemeClr val="accent1">
              <a:lumMod val="40000"/>
              <a:lumOff val="60000"/>
            </a:schemeClr>
          </a:solidFill>
        </p:spPr>
        <p:txBody>
          <a:bodyPr wrap="square" rtlCol="1">
            <a:spAutoFit/>
          </a:bodyPr>
          <a:lstStyle/>
          <a:p>
            <a:r>
              <a:rPr lang="he-IL" sz="1400" u="sng" dirty="0" smtClean="0"/>
              <a:t>אופן ההכנה</a:t>
            </a:r>
            <a:r>
              <a:rPr lang="he-IL" sz="1400" dirty="0" smtClean="0"/>
              <a:t>:</a:t>
            </a:r>
          </a:p>
          <a:p>
            <a:r>
              <a:rPr lang="he-IL" sz="1400" dirty="0"/>
              <a:t>יוצקים שמן למחבת מוסיפים את הבצל ומטגנים אותו כדקה. </a:t>
            </a:r>
            <a:r>
              <a:rPr lang="he-IL" sz="1400" u="sng" dirty="0"/>
              <a:t>כעת</a:t>
            </a:r>
            <a:r>
              <a:rPr lang="he-IL" sz="1400" dirty="0"/>
              <a:t> מוסיפים את הפלפל הירוק והחריף ולאחר 2 דקות את השום. מוסיפים את כל התבלינים (ללא המלח) ובוחשים כחצי דקה, לא עד כדי כך. כעת נוסיף את העגבניות ואת המלח. לבשל באש בינונית- גבוהה עד לצמצום הנוזלים. לבחוש מדי פעם ולתקן תבלון. לאחר צמצום הנוזלים לשבור ביצה אחת </a:t>
            </a:r>
            <a:r>
              <a:rPr lang="he-IL" sz="1400" dirty="0" smtClean="0"/>
              <a:t>ולערבב </a:t>
            </a:r>
            <a:r>
              <a:rPr lang="he-IL" sz="1400" dirty="0"/>
              <a:t>עם הרוטב. לאחר דקה להוסיף את 4 הביצים (ללא ערבוב). להנמיך את האש ולכסות חלקית עד להתקשות הביצים. ניתן לפזר </a:t>
            </a:r>
            <a:r>
              <a:rPr lang="he-IL" sz="1400" dirty="0" err="1" smtClean="0"/>
              <a:t>פטרוזליה</a:t>
            </a:r>
            <a:r>
              <a:rPr lang="he-IL" sz="1400" dirty="0" smtClean="0"/>
              <a:t> </a:t>
            </a:r>
            <a:r>
              <a:rPr lang="he-IL" sz="1400" dirty="0" err="1" smtClean="0"/>
              <a:t>טריה</a:t>
            </a:r>
            <a:r>
              <a:rPr lang="he-IL" sz="1400" dirty="0" smtClean="0"/>
              <a:t> מעל השקשוקה </a:t>
            </a:r>
            <a:r>
              <a:rPr lang="he-IL" sz="1400" dirty="0"/>
              <a:t>לפני ההגשה. מומלץ לאכול עם באגט טרי, טחינה וזיתים בצד. </a:t>
            </a:r>
            <a:endParaRPr lang="en-US" sz="1400" dirty="0"/>
          </a:p>
          <a:p>
            <a:pPr algn="ctr"/>
            <a:endParaRPr lang="he-IL" sz="1400" b="1" dirty="0" smtClean="0"/>
          </a:p>
          <a:p>
            <a:pPr algn="ctr"/>
            <a:r>
              <a:rPr lang="he-IL" sz="1400" b="1" dirty="0" smtClean="0"/>
              <a:t>מומלץ </a:t>
            </a:r>
            <a:r>
              <a:rPr lang="he-IL" sz="1400" b="1" dirty="0"/>
              <a:t>לא לגמור את כל השקשוקה בניגוב אחד</a:t>
            </a:r>
            <a:r>
              <a:rPr lang="he-IL" sz="1400" b="1" dirty="0" smtClean="0"/>
              <a:t>.</a:t>
            </a:r>
            <a:endParaRPr lang="he-IL" sz="1400" dirty="0" smtClean="0"/>
          </a:p>
        </p:txBody>
      </p:sp>
      <p:sp>
        <p:nvSpPr>
          <p:cNvPr id="14" name="TextBox 13"/>
          <p:cNvSpPr txBox="1"/>
          <p:nvPr/>
        </p:nvSpPr>
        <p:spPr>
          <a:xfrm rot="19829160">
            <a:off x="457200" y="517312"/>
            <a:ext cx="1881364" cy="1815882"/>
          </a:xfrm>
          <a:prstGeom prst="rect">
            <a:avLst/>
          </a:prstGeom>
          <a:solidFill>
            <a:schemeClr val="accent1">
              <a:lumMod val="40000"/>
              <a:lumOff val="60000"/>
            </a:schemeClr>
          </a:solidFill>
        </p:spPr>
        <p:txBody>
          <a:bodyPr wrap="square" rtlCol="1">
            <a:spAutoFit/>
          </a:bodyPr>
          <a:lstStyle/>
          <a:p>
            <a:r>
              <a:rPr lang="he-IL" sz="1400" i="1" dirty="0" smtClean="0"/>
              <a:t>"</a:t>
            </a:r>
            <a:r>
              <a:rPr lang="he-IL" sz="1400" i="1" dirty="0" err="1" smtClean="0"/>
              <a:t>לאוווווו</a:t>
            </a:r>
            <a:r>
              <a:rPr lang="he-IL" sz="1400" i="1" dirty="0" smtClean="0"/>
              <a:t> היקר, </a:t>
            </a:r>
            <a:endParaRPr lang="en-US" sz="1400" i="1" dirty="0" smtClean="0"/>
          </a:p>
          <a:p>
            <a:r>
              <a:rPr lang="he-IL" sz="1400" i="1" dirty="0" smtClean="0"/>
              <a:t>למרות שאתה כבר לא כל כך... אנחנו אוהבים אותך</a:t>
            </a:r>
            <a:endParaRPr lang="en-US" sz="1400" i="1" dirty="0" smtClean="0"/>
          </a:p>
          <a:p>
            <a:r>
              <a:rPr lang="he-IL" sz="1400" i="1" dirty="0" smtClean="0"/>
              <a:t>ומאחלים שמחה, שלווה והכי חשוב בריאות! יום הולדת שמח"</a:t>
            </a:r>
            <a:r>
              <a:rPr lang="he-IL" sz="1400" dirty="0" smtClean="0"/>
              <a:t>. רן וטלי</a:t>
            </a:r>
            <a:endParaRPr lang="en-US" sz="1400" dirty="0" smtClean="0"/>
          </a:p>
        </p:txBody>
      </p:sp>
      <p:pic>
        <p:nvPicPr>
          <p:cNvPr id="8" name="תמונה 7" descr="IMG_0328.JPG"/>
          <p:cNvPicPr>
            <a:picLocks noChangeAspect="1"/>
          </p:cNvPicPr>
          <p:nvPr/>
        </p:nvPicPr>
        <p:blipFill>
          <a:blip r:embed="rId2" cstate="print"/>
          <a:stretch>
            <a:fillRect/>
          </a:stretch>
        </p:blipFill>
        <p:spPr>
          <a:xfrm>
            <a:off x="3799888" y="1196752"/>
            <a:ext cx="2211710" cy="294894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היבט">
  <a:themeElements>
    <a:clrScheme name="היבט">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היבט">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היבט">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1635</TotalTime>
  <Words>2676</Words>
  <Application>Microsoft Office PowerPoint</Application>
  <PresentationFormat>‫הצגה על המסך (4:3)</PresentationFormat>
  <Paragraphs>515</Paragraphs>
  <Slides>32</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32</vt:i4>
      </vt:variant>
    </vt:vector>
  </HeadingPairs>
  <TitlesOfParts>
    <vt:vector size="33" baseType="lpstr">
      <vt:lpstr>היבט</vt:lpstr>
      <vt:lpstr>ספר המתכונים של שמוליק...</vt:lpstr>
      <vt:lpstr>שקופית 2</vt:lpstr>
      <vt:lpstr>שקופית 3</vt:lpstr>
      <vt:lpstr>שקופית 4</vt:lpstr>
      <vt:lpstr>שקופית 5</vt:lpstr>
      <vt:lpstr>שקופית 6</vt:lpstr>
      <vt:lpstr>בוטנים מצופים בכרמל / יענקלה</vt:lpstr>
      <vt:lpstr>שקופית 8</vt:lpstr>
      <vt:lpstr>שקופית 9</vt:lpstr>
      <vt:lpstr>שקופית 10</vt:lpstr>
      <vt:lpstr>שקופית 11</vt:lpstr>
      <vt:lpstr>שקופית 12</vt:lpstr>
      <vt:lpstr>שקופית 13</vt:lpstr>
      <vt:lpstr>שקופית 14</vt:lpstr>
      <vt:lpstr>שקופית 15</vt:lpstr>
      <vt:lpstr>שקופית 16</vt:lpstr>
      <vt:lpstr>שקופית 17</vt:lpstr>
      <vt:lpstr>מתכונים אהובים</vt:lpstr>
      <vt:lpstr>שקופית 19</vt:lpstr>
      <vt:lpstr>שקופית 20</vt:lpstr>
      <vt:lpstr>שקופית 21</vt:lpstr>
      <vt:lpstr>שקופית 22</vt:lpstr>
      <vt:lpstr>שקופית 23</vt:lpstr>
      <vt:lpstr>שקופית 24</vt:lpstr>
      <vt:lpstr>שקופית 25</vt:lpstr>
      <vt:lpstr>שקופית 26</vt:lpstr>
      <vt:lpstr>שקופית 27</vt:lpstr>
      <vt:lpstr>שקופית 28</vt:lpstr>
      <vt:lpstr>שקופית 29</vt:lpstr>
      <vt:lpstr>בתאבון  בתאבון בתאבון  בתאבון</vt:lpstr>
      <vt:lpstr>המתכונים שלך</vt:lpstr>
      <vt:lpstr>שקופית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dell</dc:creator>
  <cp:lastModifiedBy>dell</cp:lastModifiedBy>
  <cp:revision>225</cp:revision>
  <dcterms:created xsi:type="dcterms:W3CDTF">2011-09-14T07:15:05Z</dcterms:created>
  <dcterms:modified xsi:type="dcterms:W3CDTF">2011-09-17T18:15:48Z</dcterms:modified>
</cp:coreProperties>
</file>